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Lst>
  <p:sldSz cy="5143500" cx="9144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ibet Rotic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2C3C42-7763-4F31-BCF2-6B42CEFB323C}">
  <a:tblStyle styleId="{902C3C42-7763-4F31-BCF2-6B42CEFB323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font" Target="fonts/NunitoSemiBold-regular.fntdata"/><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8T13:17:37.786">
    <p:pos x="73" y="447"/>
    <p:text>Current and target values to be obtained from biz owners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363dcc7ec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9363dcc7e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363dcc7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363dcc7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363dcc7ec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9363dcc7ec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363dcc7ec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363dcc7ec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9363dcc7ec_0_3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97769306a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97769306a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363dcc7ec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363dcc7ec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9363dcc7ec_0_5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9363dcc7e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9363dcc7e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03a3a8a1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03a3a8a1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03a3a8a1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03a3a8a1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03a3a8a1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03a3a8a1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i="0" lang="en" sz="800" u="none" cap="none" strike="noStrike">
                <a:solidFill>
                  <a:schemeClr val="dk1"/>
                </a:solidFill>
                <a:latin typeface="Nunito"/>
                <a:ea typeface="Nunito"/>
                <a:cs typeface="Nunito"/>
                <a:sym typeface="Nunito"/>
              </a:rPr>
              <a:t>19</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i="0" lang="en" sz="800" u="none" cap="none" strike="noStrike">
                <a:solidFill>
                  <a:schemeClr val="lt1"/>
                </a:solidFill>
                <a:latin typeface="Nunito"/>
                <a:ea typeface="Nunito"/>
                <a:cs typeface="Nunito"/>
                <a:sym typeface="Nunito"/>
              </a:rPr>
              <a:t>19</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i="0" lang="en" sz="800" u="none" cap="none" strike="noStrike">
                <a:solidFill>
                  <a:schemeClr val="dk1"/>
                </a:solidFill>
                <a:latin typeface="Nunito"/>
                <a:ea typeface="Nunito"/>
                <a:cs typeface="Nunito"/>
                <a:sym typeface="Nunito"/>
              </a:rPr>
              <a:t>19</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i="0" lang="en" sz="800" u="none" cap="none" strike="noStrike">
                <a:solidFill>
                  <a:schemeClr val="lt1"/>
                </a:solidFill>
                <a:latin typeface="Nunito"/>
                <a:ea typeface="Nunito"/>
                <a:cs typeface="Nunito"/>
                <a:sym typeface="Nunito"/>
              </a:rPr>
              <a:t>19</a:t>
            </a:r>
            <a:r>
              <a:rPr b="1" i="0" lang="en" sz="800" u="none" cap="none" strike="noStrike">
                <a:solidFill>
                  <a:schemeClr val="lt1"/>
                </a:solidFill>
                <a:latin typeface="Nunito"/>
                <a:ea typeface="Nunito"/>
                <a:cs typeface="Nunito"/>
                <a:sym typeface="Nunito"/>
              </a:rPr>
              <a:t>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0" y="4952700"/>
            <a:ext cx="3927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a:t>
            </a:r>
            <a:r>
              <a:rPr b="0" lang="en" sz="800">
                <a:solidFill>
                  <a:schemeClr val="dk1"/>
                </a:solidFill>
                <a:latin typeface="Nunito"/>
                <a:ea typeface="Nunito"/>
                <a:cs typeface="Nunito"/>
                <a:sym typeface="Nunito"/>
              </a:rPr>
              <a:t>19</a:t>
            </a:r>
            <a:r>
              <a:rPr b="0" lang="en" sz="800">
                <a:solidFill>
                  <a:schemeClr val="dk1"/>
                </a:solidFill>
                <a:latin typeface="Nunito"/>
                <a:ea typeface="Nunito"/>
                <a:cs typeface="Nunito"/>
                <a:sym typeface="Nunito"/>
              </a:rPr>
              <a:t> 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4693450" y="1733605"/>
            <a:ext cx="4027200" cy="879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Improve STS/SDS functionality</a:t>
            </a:r>
            <a:endParaRPr/>
          </a:p>
        </p:txBody>
      </p:sp>
      <p:sp>
        <p:nvSpPr>
          <p:cNvPr id="215" name="Google Shape;215;p32"/>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H2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Next steps</a:t>
            </a:r>
            <a:endParaRPr/>
          </a:p>
        </p:txBody>
      </p:sp>
      <p:sp>
        <p:nvSpPr>
          <p:cNvPr id="360" name="Google Shape;360;p41"/>
          <p:cNvSpPr txBox="1"/>
          <p:nvPr/>
        </p:nvSpPr>
        <p:spPr>
          <a:xfrm>
            <a:off x="437450" y="913450"/>
            <a:ext cx="7126800" cy="177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Discuss proposed improvement areas with Ops squad &amp; biz stakeholders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Define success metrics for well-understood projects e.g. check valve - Done.</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
                <a:latin typeface="Nunito SemiBold"/>
                <a:ea typeface="Nunito SemiBold"/>
                <a:cs typeface="Nunito SemiBold"/>
                <a:sym typeface="Nunito SemiBold"/>
              </a:rPr>
              <a:t>Highlight constraints/risks that are evident in these projects - Done.</a:t>
            </a:r>
            <a:endParaRPr>
              <a:latin typeface="Nunito SemiBold"/>
              <a:ea typeface="Nunito SemiBold"/>
              <a:cs typeface="Nunito SemiBold"/>
              <a:sym typeface="Nunito SemiBold"/>
            </a:endParaRPr>
          </a:p>
          <a:p>
            <a:pPr indent="0" lvl="0" marL="45720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3"/>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21" name="Google Shape;221;p33"/>
          <p:cNvSpPr txBox="1"/>
          <p:nvPr>
            <p:ph idx="1" type="subTitle"/>
          </p:nvPr>
        </p:nvSpPr>
        <p:spPr>
          <a:xfrm>
            <a:off x="116700" y="710150"/>
            <a:ext cx="8767200" cy="40464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lang="en" sz="1600"/>
              <a:t>By year-end, we aim to:</a:t>
            </a:r>
            <a:endParaRPr sz="1600"/>
          </a:p>
          <a:p>
            <a:pPr indent="-317500" lvl="0" marL="457200" rtl="0" algn="l">
              <a:spcBef>
                <a:spcPts val="1000"/>
              </a:spcBef>
              <a:spcAft>
                <a:spcPts val="0"/>
              </a:spcAft>
              <a:buSzPts val="1400"/>
              <a:buChar char="●"/>
            </a:pPr>
            <a:r>
              <a:rPr lang="en" sz="1400"/>
              <a:t>Improve STS and SDS uptime from current 88% to 95%.</a:t>
            </a:r>
            <a:endParaRPr sz="1400"/>
          </a:p>
          <a:p>
            <a:pPr indent="-317500" lvl="0" marL="457200" rtl="0" algn="l">
              <a:spcBef>
                <a:spcPts val="1000"/>
              </a:spcBef>
              <a:spcAft>
                <a:spcPts val="0"/>
              </a:spcAft>
              <a:buSzPts val="1400"/>
              <a:buChar char="●"/>
            </a:pPr>
            <a:r>
              <a:rPr lang="en" sz="1400"/>
              <a:t>Lower the STS and SDS repair costs from current </a:t>
            </a:r>
            <a:r>
              <a:rPr b="1" lang="en" sz="1400"/>
              <a:t>$</a:t>
            </a:r>
            <a:r>
              <a:rPr b="1" lang="en" sz="1400"/>
              <a:t>xx per litre delivered</a:t>
            </a:r>
            <a:r>
              <a:rPr lang="en" sz="1400"/>
              <a:t> to </a:t>
            </a:r>
            <a:r>
              <a:rPr b="1" lang="en" sz="1400"/>
              <a:t>$xx per litre delivered</a:t>
            </a:r>
            <a:r>
              <a:rPr lang="en" sz="1400"/>
              <a:t>.</a:t>
            </a:r>
            <a:endParaRPr sz="1400"/>
          </a:p>
          <a:p>
            <a:pPr indent="-317500" lvl="0" marL="457200" rtl="0" algn="l">
              <a:spcBef>
                <a:spcPts val="1000"/>
              </a:spcBef>
              <a:spcAft>
                <a:spcPts val="0"/>
              </a:spcAft>
              <a:buSzPts val="1400"/>
              <a:buChar char="●"/>
            </a:pPr>
            <a:r>
              <a:rPr lang="en" sz="1400"/>
              <a:t>Improve fuel quality monitoring and fuel security.</a:t>
            </a:r>
            <a:endParaRPr sz="1400"/>
          </a:p>
          <a:p>
            <a:pPr indent="-317500" lvl="0" marL="457200" rtl="0" algn="l">
              <a:spcBef>
                <a:spcPts val="1000"/>
              </a:spcBef>
              <a:spcAft>
                <a:spcPts val="0"/>
              </a:spcAft>
              <a:buSzPts val="1400"/>
              <a:buChar char="●"/>
            </a:pPr>
            <a:r>
              <a:rPr lang="en" sz="1400"/>
              <a:t>Increase current STS hose reel reliability.</a:t>
            </a:r>
            <a:endParaRPr sz="1400"/>
          </a:p>
          <a:p>
            <a:pPr indent="0" lvl="0" marL="0" rtl="0" algn="l">
              <a:spcBef>
                <a:spcPts val="1000"/>
              </a:spcBef>
              <a:spcAft>
                <a:spcPts val="0"/>
              </a:spcAft>
              <a:buNone/>
            </a:pPr>
            <a:r>
              <a:rPr lang="en" sz="1600"/>
              <a:t>Target long term outcomes</a:t>
            </a:r>
            <a:endParaRPr sz="1600"/>
          </a:p>
          <a:p>
            <a:pPr indent="-317500" lvl="0" marL="457200" rtl="0" algn="l">
              <a:lnSpc>
                <a:spcPct val="120000"/>
              </a:lnSpc>
              <a:spcBef>
                <a:spcPts val="1000"/>
              </a:spcBef>
              <a:spcAft>
                <a:spcPts val="0"/>
              </a:spcAft>
              <a:buSzPts val="1400"/>
              <a:buChar char="●"/>
            </a:pPr>
            <a:r>
              <a:rPr lang="en" sz="1400"/>
              <a:t>Reduced frequency of STS and SDS pump breakdowns per litre delivered.</a:t>
            </a:r>
            <a:endParaRPr sz="1400"/>
          </a:p>
          <a:p>
            <a:pPr indent="-317500" lvl="0" marL="457200" rtl="0" algn="l">
              <a:lnSpc>
                <a:spcPct val="120000"/>
              </a:lnSpc>
              <a:spcBef>
                <a:spcPts val="1000"/>
              </a:spcBef>
              <a:spcAft>
                <a:spcPts val="0"/>
              </a:spcAft>
              <a:buSzPts val="1400"/>
              <a:buChar char="●"/>
            </a:pPr>
            <a:r>
              <a:rPr lang="en" sz="1400"/>
              <a:t>Reduced frequency of STS charging system breakdowns.</a:t>
            </a:r>
            <a:endParaRPr sz="1400"/>
          </a:p>
          <a:p>
            <a:pPr indent="-317500" lvl="0" marL="457200" rtl="0" algn="l">
              <a:lnSpc>
                <a:spcPct val="120000"/>
              </a:lnSpc>
              <a:spcBef>
                <a:spcPts val="1000"/>
              </a:spcBef>
              <a:spcAft>
                <a:spcPts val="0"/>
              </a:spcAft>
              <a:buSzPts val="1400"/>
              <a:buChar char="●"/>
            </a:pPr>
            <a:r>
              <a:rPr lang="en" sz="1400"/>
              <a:t>Prevent fuel siphoning through STS and fuel adulteration.</a:t>
            </a:r>
            <a:endParaRPr sz="1400"/>
          </a:p>
          <a:p>
            <a:pPr indent="-317500" lvl="0" marL="457200" rtl="0" algn="l">
              <a:lnSpc>
                <a:spcPct val="120000"/>
              </a:lnSpc>
              <a:spcBef>
                <a:spcPts val="1000"/>
              </a:spcBef>
              <a:spcAft>
                <a:spcPts val="0"/>
              </a:spcAft>
              <a:buSzPts val="1400"/>
              <a:buChar char="●"/>
            </a:pPr>
            <a:r>
              <a:rPr lang="en" sz="1400"/>
              <a:t>MT can safely refill any shop regardless of refill box distance.</a:t>
            </a:r>
            <a:endParaRPr sz="1400"/>
          </a:p>
          <a:p>
            <a:pPr indent="0" lvl="0" marL="457200" rtl="0" algn="l">
              <a:lnSpc>
                <a:spcPct val="120000"/>
              </a:lnSpc>
              <a:spcBef>
                <a:spcPts val="1000"/>
              </a:spcBef>
              <a:spcAft>
                <a:spcPts val="0"/>
              </a:spcAft>
              <a:buNone/>
            </a:pPr>
            <a:r>
              <a:t/>
            </a:r>
            <a:endParaRPr sz="1600"/>
          </a:p>
          <a:p>
            <a:pPr indent="0" lvl="0" marL="0" rtl="0" algn="l">
              <a:lnSpc>
                <a:spcPct val="120000"/>
              </a:lnSpc>
              <a:spcBef>
                <a:spcPts val="1000"/>
              </a:spcBef>
              <a:spcAft>
                <a:spcPts val="0"/>
              </a:spcAft>
              <a:buNone/>
            </a:pPr>
            <a:r>
              <a:t/>
            </a:r>
            <a:endParaRPr sz="1600"/>
          </a:p>
          <a:p>
            <a:pPr indent="0" lvl="0" marL="457200" rtl="0" algn="l">
              <a:lnSpc>
                <a:spcPct val="120000"/>
              </a:lnSpc>
              <a:spcBef>
                <a:spcPts val="1000"/>
              </a:spcBef>
              <a:spcAft>
                <a:spcPts val="1000"/>
              </a:spcAft>
              <a:buNone/>
            </a:pPr>
            <a:r>
              <a:t/>
            </a:r>
            <a:endParaRPr sz="1600"/>
          </a:p>
        </p:txBody>
      </p:sp>
      <p:sp>
        <p:nvSpPr>
          <p:cNvPr id="222" name="Google Shape;222;p33"/>
          <p:cNvSpPr txBox="1"/>
          <p:nvPr>
            <p:ph type="title"/>
          </p:nvPr>
        </p:nvSpPr>
        <p:spPr>
          <a:xfrm>
            <a:off x="789709" y="137412"/>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Context</a:t>
            </a:r>
            <a:endParaRPr/>
          </a:p>
        </p:txBody>
      </p:sp>
      <p:sp>
        <p:nvSpPr>
          <p:cNvPr id="223" name="Google Shape;223;p33"/>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837209" y="17388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Key Actors</a:t>
            </a:r>
            <a:endParaRPr/>
          </a:p>
        </p:txBody>
      </p:sp>
      <p:sp>
        <p:nvSpPr>
          <p:cNvPr id="230" name="Google Shape;230;p34"/>
          <p:cNvSpPr/>
          <p:nvPr/>
        </p:nvSpPr>
        <p:spPr>
          <a:xfrm>
            <a:off x="3060925" y="1836225"/>
            <a:ext cx="2807400" cy="17811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2300">
                <a:solidFill>
                  <a:schemeClr val="dk1"/>
                </a:solidFill>
                <a:latin typeface="Nunito SemiBold"/>
                <a:ea typeface="Nunito SemiBold"/>
                <a:cs typeface="Nunito SemiBold"/>
                <a:sym typeface="Nunito SemiBold"/>
              </a:rPr>
              <a:t>Improve STS/SDS functionality</a:t>
            </a:r>
            <a:endParaRPr sz="2300">
              <a:latin typeface="Nunito"/>
              <a:ea typeface="Nunito"/>
              <a:cs typeface="Nunito"/>
              <a:sym typeface="Nunito"/>
            </a:endParaRPr>
          </a:p>
        </p:txBody>
      </p:sp>
      <p:sp>
        <p:nvSpPr>
          <p:cNvPr id="231" name="Google Shape;231;p34"/>
          <p:cNvSpPr/>
          <p:nvPr/>
        </p:nvSpPr>
        <p:spPr>
          <a:xfrm>
            <a:off x="2176000" y="1338200"/>
            <a:ext cx="930000" cy="4410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Fuel Logistics</a:t>
            </a:r>
            <a:endParaRPr sz="900">
              <a:latin typeface="Nunito"/>
              <a:ea typeface="Nunito"/>
              <a:cs typeface="Nunito"/>
              <a:sym typeface="Nunito"/>
            </a:endParaRPr>
          </a:p>
        </p:txBody>
      </p:sp>
      <p:sp>
        <p:nvSpPr>
          <p:cNvPr id="232" name="Google Shape;232;p34"/>
          <p:cNvSpPr/>
          <p:nvPr/>
        </p:nvSpPr>
        <p:spPr>
          <a:xfrm>
            <a:off x="5419075" y="1101550"/>
            <a:ext cx="965400" cy="496500"/>
          </a:xfrm>
          <a:prstGeom prst="flowChartConnector">
            <a:avLst/>
          </a:prstGeom>
          <a:solidFill>
            <a:schemeClr val="accent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VEK</a:t>
            </a:r>
            <a:endParaRPr sz="900">
              <a:latin typeface="Nunito"/>
              <a:ea typeface="Nunito"/>
              <a:cs typeface="Nunito"/>
              <a:sym typeface="Nunito"/>
            </a:endParaRPr>
          </a:p>
        </p:txBody>
      </p:sp>
      <p:sp>
        <p:nvSpPr>
          <p:cNvPr id="233" name="Google Shape;233;p34"/>
          <p:cNvSpPr/>
          <p:nvPr/>
        </p:nvSpPr>
        <p:spPr>
          <a:xfrm>
            <a:off x="3575400" y="4027600"/>
            <a:ext cx="1333200" cy="4125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NOC &amp; Maintenance</a:t>
            </a:r>
            <a:endParaRPr sz="1000">
              <a:latin typeface="Nunito"/>
              <a:ea typeface="Nunito"/>
              <a:cs typeface="Nunito"/>
              <a:sym typeface="Nunito"/>
            </a:endParaRPr>
          </a:p>
        </p:txBody>
      </p:sp>
      <p:cxnSp>
        <p:nvCxnSpPr>
          <p:cNvPr id="234" name="Google Shape;234;p34"/>
          <p:cNvCxnSpPr>
            <a:stCxn id="230" idx="4"/>
            <a:endCxn id="233" idx="0"/>
          </p:cNvCxnSpPr>
          <p:nvPr/>
        </p:nvCxnSpPr>
        <p:spPr>
          <a:xfrm flipH="1">
            <a:off x="4242025" y="3617325"/>
            <a:ext cx="222600" cy="410400"/>
          </a:xfrm>
          <a:prstGeom prst="straightConnector1">
            <a:avLst/>
          </a:prstGeom>
          <a:noFill/>
          <a:ln cap="flat" cmpd="sng" w="9525">
            <a:solidFill>
              <a:srgbClr val="44546A"/>
            </a:solidFill>
            <a:prstDash val="solid"/>
            <a:round/>
            <a:headEnd len="med" w="med" type="none"/>
            <a:tailEnd len="med" w="med" type="none"/>
          </a:ln>
        </p:spPr>
      </p:cxnSp>
      <p:cxnSp>
        <p:nvCxnSpPr>
          <p:cNvPr id="235" name="Google Shape;235;p34"/>
          <p:cNvCxnSpPr>
            <a:stCxn id="230" idx="7"/>
            <a:endCxn id="232" idx="4"/>
          </p:cNvCxnSpPr>
          <p:nvPr/>
        </p:nvCxnSpPr>
        <p:spPr>
          <a:xfrm flipH="1" rot="10800000">
            <a:off x="5457191" y="1598161"/>
            <a:ext cx="444600" cy="498900"/>
          </a:xfrm>
          <a:prstGeom prst="straightConnector1">
            <a:avLst/>
          </a:prstGeom>
          <a:noFill/>
          <a:ln cap="flat" cmpd="sng" w="9525">
            <a:solidFill>
              <a:srgbClr val="44546A"/>
            </a:solidFill>
            <a:prstDash val="solid"/>
            <a:round/>
            <a:headEnd len="med" w="med" type="none"/>
            <a:tailEnd len="med" w="med" type="none"/>
          </a:ln>
        </p:spPr>
      </p:cxnSp>
      <p:cxnSp>
        <p:nvCxnSpPr>
          <p:cNvPr id="236" name="Google Shape;236;p34"/>
          <p:cNvCxnSpPr>
            <a:stCxn id="230" idx="1"/>
            <a:endCxn id="231" idx="4"/>
          </p:cNvCxnSpPr>
          <p:nvPr/>
        </p:nvCxnSpPr>
        <p:spPr>
          <a:xfrm rot="10800000">
            <a:off x="2641059" y="1779061"/>
            <a:ext cx="831000" cy="318000"/>
          </a:xfrm>
          <a:prstGeom prst="straightConnector1">
            <a:avLst/>
          </a:prstGeom>
          <a:noFill/>
          <a:ln cap="flat" cmpd="sng" w="9525">
            <a:solidFill>
              <a:srgbClr val="44546A"/>
            </a:solidFill>
            <a:prstDash val="solid"/>
            <a:round/>
            <a:headEnd len="med" w="med" type="none"/>
            <a:tailEnd len="med" w="med" type="none"/>
          </a:ln>
        </p:spPr>
      </p:cxnSp>
      <p:sp>
        <p:nvSpPr>
          <p:cNvPr id="237" name="Google Shape;237;p34"/>
          <p:cNvSpPr/>
          <p:nvPr/>
        </p:nvSpPr>
        <p:spPr>
          <a:xfrm>
            <a:off x="6602375" y="2999250"/>
            <a:ext cx="1333200" cy="4125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Production &amp; Deployment</a:t>
            </a:r>
            <a:endParaRPr sz="1000">
              <a:latin typeface="Nunito"/>
              <a:ea typeface="Nunito"/>
              <a:cs typeface="Nunito"/>
              <a:sym typeface="Nunito"/>
            </a:endParaRPr>
          </a:p>
        </p:txBody>
      </p:sp>
      <p:cxnSp>
        <p:nvCxnSpPr>
          <p:cNvPr id="238" name="Google Shape;238;p34"/>
          <p:cNvCxnSpPr>
            <a:stCxn id="230" idx="6"/>
            <a:endCxn id="237" idx="1"/>
          </p:cNvCxnSpPr>
          <p:nvPr/>
        </p:nvCxnSpPr>
        <p:spPr>
          <a:xfrm>
            <a:off x="5868325" y="2726775"/>
            <a:ext cx="929400" cy="333000"/>
          </a:xfrm>
          <a:prstGeom prst="straightConnector1">
            <a:avLst/>
          </a:prstGeom>
          <a:noFill/>
          <a:ln cap="flat" cmpd="sng" w="9525">
            <a:solidFill>
              <a:srgbClr val="44546A"/>
            </a:solidFill>
            <a:prstDash val="solid"/>
            <a:round/>
            <a:headEnd len="med" w="med" type="none"/>
            <a:tailEnd len="med" w="med" type="none"/>
          </a:ln>
        </p:spPr>
      </p:cxnSp>
      <p:sp>
        <p:nvSpPr>
          <p:cNvPr id="239" name="Google Shape;239;p34"/>
          <p:cNvSpPr/>
          <p:nvPr/>
        </p:nvSpPr>
        <p:spPr>
          <a:xfrm>
            <a:off x="1156500" y="2661525"/>
            <a:ext cx="1333200" cy="412500"/>
          </a:xfrm>
          <a:prstGeom prst="flowChartConnector">
            <a:avLst/>
          </a:prstGeom>
          <a:solidFill>
            <a:srgbClr val="65D9F8"/>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OPS squad</a:t>
            </a:r>
            <a:endParaRPr sz="1000">
              <a:latin typeface="Nunito"/>
              <a:ea typeface="Nunito"/>
              <a:cs typeface="Nunito"/>
              <a:sym typeface="Nunito"/>
            </a:endParaRPr>
          </a:p>
        </p:txBody>
      </p:sp>
      <p:cxnSp>
        <p:nvCxnSpPr>
          <p:cNvPr id="240" name="Google Shape;240;p34"/>
          <p:cNvCxnSpPr>
            <a:stCxn id="230" idx="2"/>
            <a:endCxn id="239" idx="6"/>
          </p:cNvCxnSpPr>
          <p:nvPr/>
        </p:nvCxnSpPr>
        <p:spPr>
          <a:xfrm flipH="1">
            <a:off x="2489725" y="2726775"/>
            <a:ext cx="571200" cy="141000"/>
          </a:xfrm>
          <a:prstGeom prst="straightConnector1">
            <a:avLst/>
          </a:prstGeom>
          <a:noFill/>
          <a:ln cap="flat" cmpd="sng" w="9525">
            <a:solidFill>
              <a:srgbClr val="44546A"/>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46" name="Google Shape;246;p35"/>
          <p:cNvSpPr txBox="1"/>
          <p:nvPr>
            <p:ph idx="1" type="subTitle"/>
          </p:nvPr>
        </p:nvSpPr>
        <p:spPr>
          <a:xfrm>
            <a:off x="102825" y="717850"/>
            <a:ext cx="8767200" cy="40785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0"/>
              </a:spcBef>
              <a:spcAft>
                <a:spcPts val="0"/>
              </a:spcAft>
              <a:buNone/>
            </a:pPr>
            <a:r>
              <a:rPr b="1" lang="en" sz="1600"/>
              <a:t>SDS reliability improvements</a:t>
            </a:r>
            <a:endParaRPr b="1" sz="1600"/>
          </a:p>
          <a:p>
            <a:pPr indent="-317500" lvl="0" marL="457200" rtl="0" algn="l">
              <a:spcBef>
                <a:spcPts val="1000"/>
              </a:spcBef>
              <a:spcAft>
                <a:spcPts val="0"/>
              </a:spcAft>
              <a:buSzPts val="1400"/>
              <a:buChar char="●"/>
            </a:pPr>
            <a:r>
              <a:rPr lang="en" sz="1400"/>
              <a:t>Test use of inlet check valve to improve pump self priming ability.</a:t>
            </a:r>
            <a:endParaRPr sz="1400"/>
          </a:p>
          <a:p>
            <a:pPr indent="-317500" lvl="0" marL="457200" rtl="0" algn="l">
              <a:spcBef>
                <a:spcPts val="1000"/>
              </a:spcBef>
              <a:spcAft>
                <a:spcPts val="0"/>
              </a:spcAft>
              <a:buSzPts val="1400"/>
              <a:buChar char="●"/>
            </a:pPr>
            <a:r>
              <a:rPr lang="en" sz="1400"/>
              <a:t>Test use of two pumps(parallel) in improving SDS flow rate.</a:t>
            </a:r>
            <a:endParaRPr sz="1400"/>
          </a:p>
          <a:p>
            <a:pPr indent="-317500" lvl="0" marL="457200" rtl="0" algn="l">
              <a:spcBef>
                <a:spcPts val="1000"/>
              </a:spcBef>
              <a:spcAft>
                <a:spcPts val="0"/>
              </a:spcAft>
              <a:buSzPts val="1400"/>
              <a:buChar char="●"/>
            </a:pPr>
            <a:r>
              <a:rPr lang="en" sz="1400"/>
              <a:t>Introduce filter basket at SDS tank off-loading point.</a:t>
            </a:r>
            <a:endParaRPr sz="1400"/>
          </a:p>
          <a:p>
            <a:pPr indent="0" lvl="0" marL="0" rtl="0" algn="l">
              <a:spcBef>
                <a:spcPts val="1000"/>
              </a:spcBef>
              <a:spcAft>
                <a:spcPts val="0"/>
              </a:spcAft>
              <a:buNone/>
            </a:pPr>
            <a:r>
              <a:rPr b="1" lang="en" sz="1600"/>
              <a:t>STS reliability improvements</a:t>
            </a:r>
            <a:endParaRPr b="1" sz="1600"/>
          </a:p>
          <a:p>
            <a:pPr indent="-317500" lvl="0" marL="457200" rtl="0" algn="l">
              <a:lnSpc>
                <a:spcPct val="110000"/>
              </a:lnSpc>
              <a:spcBef>
                <a:spcPts val="1000"/>
              </a:spcBef>
              <a:spcAft>
                <a:spcPts val="0"/>
              </a:spcAft>
              <a:buSzPts val="1400"/>
              <a:buChar char="●"/>
            </a:pPr>
            <a:r>
              <a:rPr lang="en" sz="1400"/>
              <a:t>Test efficiency of M-150S pump model in reducing pump breakdowns.</a:t>
            </a:r>
            <a:endParaRPr sz="1400"/>
          </a:p>
          <a:p>
            <a:pPr indent="-317500" lvl="0" marL="457200" rtl="0" algn="l">
              <a:lnSpc>
                <a:spcPct val="110000"/>
              </a:lnSpc>
              <a:spcBef>
                <a:spcPts val="1000"/>
              </a:spcBef>
              <a:spcAft>
                <a:spcPts val="0"/>
              </a:spcAft>
              <a:buSzPts val="1400"/>
              <a:buChar char="●"/>
            </a:pPr>
            <a:r>
              <a:rPr lang="en" sz="1400"/>
              <a:t>Test proposed new charging hardware in reducing charger breakdowns.</a:t>
            </a:r>
            <a:endParaRPr sz="1400"/>
          </a:p>
          <a:p>
            <a:pPr indent="-317500" lvl="0" marL="457200" rtl="0" algn="l">
              <a:lnSpc>
                <a:spcPct val="110000"/>
              </a:lnSpc>
              <a:spcBef>
                <a:spcPts val="1000"/>
              </a:spcBef>
              <a:spcAft>
                <a:spcPts val="0"/>
              </a:spcAft>
              <a:buSzPts val="1400"/>
              <a:buChar char="●"/>
            </a:pPr>
            <a:r>
              <a:rPr lang="en" sz="1400"/>
              <a:t>Identify a safe solution to replace current extension hose during refill.</a:t>
            </a:r>
            <a:endParaRPr sz="1400"/>
          </a:p>
          <a:p>
            <a:pPr indent="-317500" lvl="0" marL="457200" rtl="0" algn="l">
              <a:lnSpc>
                <a:spcPct val="110000"/>
              </a:lnSpc>
              <a:spcBef>
                <a:spcPts val="1000"/>
              </a:spcBef>
              <a:spcAft>
                <a:spcPts val="0"/>
              </a:spcAft>
              <a:buSzPts val="1400"/>
              <a:buChar char="●"/>
            </a:pPr>
            <a:r>
              <a:rPr lang="en" sz="1400"/>
              <a:t>Battery bracket design modifications to prevent battery from sliding within the bracket.</a:t>
            </a:r>
            <a:endParaRPr sz="1400"/>
          </a:p>
          <a:p>
            <a:pPr indent="0" lvl="0" marL="0" rtl="0" algn="l">
              <a:spcBef>
                <a:spcPts val="1000"/>
              </a:spcBef>
              <a:spcAft>
                <a:spcPts val="0"/>
              </a:spcAft>
              <a:buNone/>
            </a:pPr>
            <a:r>
              <a:rPr b="1" lang="en" sz="1600"/>
              <a:t>STS/SDS fuel quality monitoring and fuel security</a:t>
            </a:r>
            <a:endParaRPr b="1" sz="1600"/>
          </a:p>
          <a:p>
            <a:pPr indent="-317500" lvl="0" marL="457200" rtl="0" algn="l">
              <a:spcBef>
                <a:spcPts val="1000"/>
              </a:spcBef>
              <a:spcAft>
                <a:spcPts val="0"/>
              </a:spcAft>
              <a:buSzPts val="1400"/>
              <a:buChar char="●"/>
            </a:pPr>
            <a:r>
              <a:rPr lang="en" sz="1400"/>
              <a:t>Identify a fuel quality monitoring tool and fuel tamper prevention mechanism.</a:t>
            </a:r>
            <a:endParaRPr sz="1400"/>
          </a:p>
          <a:p>
            <a:pPr indent="0" lvl="0" marL="457200" rtl="0" algn="l">
              <a:lnSpc>
                <a:spcPct val="120000"/>
              </a:lnSpc>
              <a:spcBef>
                <a:spcPts val="1000"/>
              </a:spcBef>
              <a:spcAft>
                <a:spcPts val="1000"/>
              </a:spcAft>
              <a:buNone/>
            </a:pPr>
            <a:r>
              <a:t/>
            </a:r>
            <a:endParaRPr sz="1600"/>
          </a:p>
        </p:txBody>
      </p:sp>
      <p:sp>
        <p:nvSpPr>
          <p:cNvPr id="247" name="Google Shape;247;p35"/>
          <p:cNvSpPr txBox="1"/>
          <p:nvPr>
            <p:ph type="title"/>
          </p:nvPr>
        </p:nvSpPr>
        <p:spPr>
          <a:xfrm>
            <a:off x="6750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Delivery Items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5378245" y="1725111"/>
            <a:ext cx="2866500" cy="41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and Roadmap</a:t>
            </a:r>
            <a:endParaRPr/>
          </a:p>
        </p:txBody>
      </p:sp>
      <p:sp>
        <p:nvSpPr>
          <p:cNvPr id="254" name="Google Shape;254;p36"/>
          <p:cNvSpPr txBox="1"/>
          <p:nvPr>
            <p:ph idx="1" type="subTitle"/>
          </p:nvPr>
        </p:nvSpPr>
        <p:spPr>
          <a:xfrm>
            <a:off x="5457570" y="2144796"/>
            <a:ext cx="2866500" cy="41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do we solve this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phases</a:t>
            </a:r>
            <a:endParaRPr/>
          </a:p>
        </p:txBody>
      </p:sp>
      <p:cxnSp>
        <p:nvCxnSpPr>
          <p:cNvPr id="260" name="Google Shape;260;p37"/>
          <p:cNvCxnSpPr/>
          <p:nvPr/>
        </p:nvCxnSpPr>
        <p:spPr>
          <a:xfrm flipH="1">
            <a:off x="1186950" y="718650"/>
            <a:ext cx="3900" cy="3706200"/>
          </a:xfrm>
          <a:prstGeom prst="straightConnector1">
            <a:avLst/>
          </a:prstGeom>
          <a:noFill/>
          <a:ln cap="flat" cmpd="sng" w="9525">
            <a:solidFill>
              <a:srgbClr val="999999"/>
            </a:solidFill>
            <a:prstDash val="dash"/>
            <a:round/>
            <a:headEnd len="med" w="med" type="none"/>
            <a:tailEnd len="med" w="med" type="none"/>
          </a:ln>
        </p:spPr>
      </p:cxnSp>
      <p:cxnSp>
        <p:nvCxnSpPr>
          <p:cNvPr id="261" name="Google Shape;261;p37"/>
          <p:cNvCxnSpPr/>
          <p:nvPr/>
        </p:nvCxnSpPr>
        <p:spPr>
          <a:xfrm flipH="1">
            <a:off x="1204850" y="4327025"/>
            <a:ext cx="6533100" cy="17400"/>
          </a:xfrm>
          <a:prstGeom prst="straightConnector1">
            <a:avLst/>
          </a:prstGeom>
          <a:noFill/>
          <a:ln cap="flat" cmpd="sng" w="9525">
            <a:solidFill>
              <a:srgbClr val="999999"/>
            </a:solidFill>
            <a:prstDash val="dash"/>
            <a:round/>
            <a:headEnd len="med" w="med" type="none"/>
            <a:tailEnd len="med" w="med" type="none"/>
          </a:ln>
        </p:spPr>
      </p:cxnSp>
      <p:sp>
        <p:nvSpPr>
          <p:cNvPr id="262" name="Google Shape;262;p37"/>
          <p:cNvSpPr/>
          <p:nvPr/>
        </p:nvSpPr>
        <p:spPr>
          <a:xfrm>
            <a:off x="1216163" y="2486425"/>
            <a:ext cx="1233900" cy="4494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 Introduce check valve to pilot SDS to improve self-priming</a:t>
            </a:r>
            <a:endParaRPr sz="800">
              <a:solidFill>
                <a:schemeClr val="dk1"/>
              </a:solidFill>
              <a:latin typeface="Nunito"/>
              <a:ea typeface="Nunito"/>
              <a:cs typeface="Nunito"/>
              <a:sym typeface="Nunito"/>
            </a:endParaRPr>
          </a:p>
        </p:txBody>
      </p:sp>
      <p:cxnSp>
        <p:nvCxnSpPr>
          <p:cNvPr id="263" name="Google Shape;263;p37"/>
          <p:cNvCxnSpPr/>
          <p:nvPr/>
        </p:nvCxnSpPr>
        <p:spPr>
          <a:xfrm>
            <a:off x="5039438" y="707475"/>
            <a:ext cx="31800" cy="3642600"/>
          </a:xfrm>
          <a:prstGeom prst="straightConnector1">
            <a:avLst/>
          </a:prstGeom>
          <a:noFill/>
          <a:ln cap="flat" cmpd="sng" w="9525">
            <a:solidFill>
              <a:srgbClr val="999999"/>
            </a:solidFill>
            <a:prstDash val="dash"/>
            <a:round/>
            <a:headEnd len="med" w="med" type="none"/>
            <a:tailEnd len="med" w="med" type="none"/>
          </a:ln>
        </p:spPr>
      </p:cxnSp>
      <p:sp>
        <p:nvSpPr>
          <p:cNvPr id="264" name="Google Shape;264;p37"/>
          <p:cNvSpPr/>
          <p:nvPr/>
        </p:nvSpPr>
        <p:spPr>
          <a:xfrm>
            <a:off x="1261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txBox="1"/>
          <p:nvPr/>
        </p:nvSpPr>
        <p:spPr>
          <a:xfrm>
            <a:off x="79050" y="1626625"/>
            <a:ext cx="1073700" cy="27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Improve performance and reliability of SDS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Improve fuel quality monitoring and fuel security</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p:txBody>
      </p:sp>
      <p:sp>
        <p:nvSpPr>
          <p:cNvPr id="266" name="Google Shape;266;p37"/>
          <p:cNvSpPr txBox="1"/>
          <p:nvPr/>
        </p:nvSpPr>
        <p:spPr>
          <a:xfrm>
            <a:off x="126125" y="646975"/>
            <a:ext cx="10050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Improve STS/SDS functionality</a:t>
            </a:r>
            <a:endParaRPr b="1" sz="1000">
              <a:latin typeface="Nunito"/>
              <a:ea typeface="Nunito"/>
              <a:cs typeface="Nunito"/>
              <a:sym typeface="Nunito"/>
            </a:endParaRPr>
          </a:p>
        </p:txBody>
      </p:sp>
      <p:sp>
        <p:nvSpPr>
          <p:cNvPr id="267" name="Google Shape;267;p37"/>
          <p:cNvSpPr/>
          <p:nvPr/>
        </p:nvSpPr>
        <p:spPr>
          <a:xfrm>
            <a:off x="7663950" y="756300"/>
            <a:ext cx="542100" cy="185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7663950" y="1179575"/>
            <a:ext cx="542100" cy="1851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txBox="1"/>
          <p:nvPr/>
        </p:nvSpPr>
        <p:spPr>
          <a:xfrm>
            <a:off x="7587750" y="8740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Not Scoped</a:t>
            </a:r>
            <a:endParaRPr sz="900">
              <a:latin typeface="Nunito SemiBold"/>
              <a:ea typeface="Nunito SemiBold"/>
              <a:cs typeface="Nunito SemiBold"/>
              <a:sym typeface="Nunito SemiBold"/>
            </a:endParaRPr>
          </a:p>
        </p:txBody>
      </p:sp>
      <p:sp>
        <p:nvSpPr>
          <p:cNvPr id="270" name="Google Shape;270;p37"/>
          <p:cNvSpPr txBox="1"/>
          <p:nvPr/>
        </p:nvSpPr>
        <p:spPr>
          <a:xfrm>
            <a:off x="7587750" y="13324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Scope well understood</a:t>
            </a:r>
            <a:endParaRPr sz="900">
              <a:latin typeface="Nunito SemiBold"/>
              <a:ea typeface="Nunito SemiBold"/>
              <a:cs typeface="Nunito SemiBold"/>
              <a:sym typeface="Nunito SemiBold"/>
            </a:endParaRPr>
          </a:p>
        </p:txBody>
      </p:sp>
      <p:sp>
        <p:nvSpPr>
          <p:cNvPr id="271" name="Google Shape;271;p37"/>
          <p:cNvSpPr txBox="1"/>
          <p:nvPr/>
        </p:nvSpPr>
        <p:spPr>
          <a:xfrm>
            <a:off x="3649050"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Nov</a:t>
            </a:r>
            <a:endParaRPr sz="1000">
              <a:latin typeface="Nunito SemiBold"/>
              <a:ea typeface="Nunito SemiBold"/>
              <a:cs typeface="Nunito SemiBold"/>
              <a:sym typeface="Nunito SemiBold"/>
            </a:endParaRPr>
          </a:p>
        </p:txBody>
      </p:sp>
      <p:sp>
        <p:nvSpPr>
          <p:cNvPr id="272" name="Google Shape;272;p37"/>
          <p:cNvSpPr txBox="1"/>
          <p:nvPr/>
        </p:nvSpPr>
        <p:spPr>
          <a:xfrm>
            <a:off x="5846348" y="4320325"/>
            <a:ext cx="8199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Q1 2021</a:t>
            </a:r>
            <a:endParaRPr sz="1000">
              <a:latin typeface="Nunito SemiBold"/>
              <a:ea typeface="Nunito SemiBold"/>
              <a:cs typeface="Nunito SemiBold"/>
              <a:sym typeface="Nunito SemiBold"/>
            </a:endParaRPr>
          </a:p>
        </p:txBody>
      </p:sp>
      <p:sp>
        <p:nvSpPr>
          <p:cNvPr id="273" name="Google Shape;273;p37"/>
          <p:cNvSpPr txBox="1"/>
          <p:nvPr/>
        </p:nvSpPr>
        <p:spPr>
          <a:xfrm>
            <a:off x="2347600" y="43270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Oct</a:t>
            </a:r>
            <a:endParaRPr sz="1000">
              <a:latin typeface="Nunito SemiBold"/>
              <a:ea typeface="Nunito SemiBold"/>
              <a:cs typeface="Nunito SemiBold"/>
              <a:sym typeface="Nunito SemiBold"/>
            </a:endParaRPr>
          </a:p>
        </p:txBody>
      </p:sp>
      <p:cxnSp>
        <p:nvCxnSpPr>
          <p:cNvPr id="274" name="Google Shape;274;p37"/>
          <p:cNvCxnSpPr/>
          <p:nvPr/>
        </p:nvCxnSpPr>
        <p:spPr>
          <a:xfrm>
            <a:off x="6171875" y="723525"/>
            <a:ext cx="21600" cy="3610500"/>
          </a:xfrm>
          <a:prstGeom prst="straightConnector1">
            <a:avLst/>
          </a:prstGeom>
          <a:noFill/>
          <a:ln cap="flat" cmpd="sng" w="9525">
            <a:solidFill>
              <a:srgbClr val="999999"/>
            </a:solidFill>
            <a:prstDash val="dash"/>
            <a:round/>
            <a:headEnd len="med" w="med" type="none"/>
            <a:tailEnd len="med" w="med" type="none"/>
          </a:ln>
        </p:spPr>
      </p:cxnSp>
      <p:cxnSp>
        <p:nvCxnSpPr>
          <p:cNvPr id="275" name="Google Shape;275;p37"/>
          <p:cNvCxnSpPr/>
          <p:nvPr/>
        </p:nvCxnSpPr>
        <p:spPr>
          <a:xfrm>
            <a:off x="3797588" y="690600"/>
            <a:ext cx="7200" cy="3622800"/>
          </a:xfrm>
          <a:prstGeom prst="straightConnector1">
            <a:avLst/>
          </a:prstGeom>
          <a:noFill/>
          <a:ln cap="flat" cmpd="sng" w="9525">
            <a:solidFill>
              <a:srgbClr val="999999"/>
            </a:solidFill>
            <a:prstDash val="dash"/>
            <a:round/>
            <a:headEnd len="med" w="med" type="none"/>
            <a:tailEnd len="med" w="med" type="none"/>
          </a:ln>
        </p:spPr>
      </p:cxnSp>
      <p:sp>
        <p:nvSpPr>
          <p:cNvPr id="276" name="Google Shape;276;p37"/>
          <p:cNvSpPr txBox="1"/>
          <p:nvPr/>
        </p:nvSpPr>
        <p:spPr>
          <a:xfrm>
            <a:off x="986050" y="4327550"/>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Sep</a:t>
            </a:r>
            <a:endParaRPr sz="1000">
              <a:latin typeface="Nunito SemiBold"/>
              <a:ea typeface="Nunito SemiBold"/>
              <a:cs typeface="Nunito SemiBold"/>
              <a:sym typeface="Nunito SemiBold"/>
            </a:endParaRPr>
          </a:p>
        </p:txBody>
      </p:sp>
      <p:sp>
        <p:nvSpPr>
          <p:cNvPr id="277" name="Google Shape;277;p37"/>
          <p:cNvSpPr/>
          <p:nvPr/>
        </p:nvSpPr>
        <p:spPr>
          <a:xfrm>
            <a:off x="5117125" y="3809650"/>
            <a:ext cx="1005000" cy="449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Network rollout</a:t>
            </a:r>
            <a:endParaRPr/>
          </a:p>
        </p:txBody>
      </p:sp>
      <p:sp>
        <p:nvSpPr>
          <p:cNvPr id="278" name="Google Shape;278;p37"/>
          <p:cNvSpPr/>
          <p:nvPr/>
        </p:nvSpPr>
        <p:spPr>
          <a:xfrm>
            <a:off x="1186950" y="756311"/>
            <a:ext cx="14097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Identification of feasible solutions</a:t>
            </a:r>
            <a:endParaRPr/>
          </a:p>
        </p:txBody>
      </p:sp>
      <p:sp>
        <p:nvSpPr>
          <p:cNvPr id="279" name="Google Shape;279;p37"/>
          <p:cNvSpPr/>
          <p:nvPr/>
        </p:nvSpPr>
        <p:spPr>
          <a:xfrm>
            <a:off x="2543813" y="805850"/>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280" name="Google Shape;280;p37"/>
          <p:cNvSpPr txBox="1"/>
          <p:nvPr/>
        </p:nvSpPr>
        <p:spPr>
          <a:xfrm>
            <a:off x="4747688"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Dec</a:t>
            </a:r>
            <a:endParaRPr sz="1000">
              <a:latin typeface="Nunito SemiBold"/>
              <a:ea typeface="Nunito SemiBold"/>
              <a:cs typeface="Nunito SemiBold"/>
              <a:sym typeface="Nunito SemiBold"/>
            </a:endParaRPr>
          </a:p>
        </p:txBody>
      </p:sp>
      <p:cxnSp>
        <p:nvCxnSpPr>
          <p:cNvPr id="281" name="Google Shape;281;p37"/>
          <p:cNvCxnSpPr/>
          <p:nvPr/>
        </p:nvCxnSpPr>
        <p:spPr>
          <a:xfrm>
            <a:off x="2475375" y="1382300"/>
            <a:ext cx="9900" cy="3603600"/>
          </a:xfrm>
          <a:prstGeom prst="straightConnector1">
            <a:avLst/>
          </a:prstGeom>
          <a:noFill/>
          <a:ln cap="flat" cmpd="sng" w="9525">
            <a:solidFill>
              <a:srgbClr val="999999"/>
            </a:solidFill>
            <a:prstDash val="dash"/>
            <a:round/>
            <a:headEnd len="med" w="med" type="none"/>
            <a:tailEnd len="med" w="med" type="none"/>
          </a:ln>
        </p:spPr>
      </p:cxnSp>
      <p:sp>
        <p:nvSpPr>
          <p:cNvPr id="282" name="Google Shape;282;p37"/>
          <p:cNvSpPr/>
          <p:nvPr/>
        </p:nvSpPr>
        <p:spPr>
          <a:xfrm>
            <a:off x="2534925" y="1286975"/>
            <a:ext cx="2389800" cy="449400"/>
          </a:xfrm>
          <a:prstGeom prst="rect">
            <a:avLst/>
          </a:prstGeom>
          <a:solidFill>
            <a:srgbClr val="B7B7B7"/>
          </a:solidFill>
          <a:ln>
            <a:noFill/>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Pilot test on selected depots</a:t>
            </a:r>
            <a:endParaRPr/>
          </a:p>
        </p:txBody>
      </p:sp>
      <p:sp>
        <p:nvSpPr>
          <p:cNvPr id="283" name="Google Shape;283;p37"/>
          <p:cNvSpPr/>
          <p:nvPr/>
        </p:nvSpPr>
        <p:spPr>
          <a:xfrm>
            <a:off x="5065788" y="805850"/>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Rollout</a:t>
            </a:r>
            <a:endParaRPr/>
          </a:p>
        </p:txBody>
      </p:sp>
      <p:sp>
        <p:nvSpPr>
          <p:cNvPr id="284" name="Google Shape;284;p37"/>
          <p:cNvSpPr/>
          <p:nvPr/>
        </p:nvSpPr>
        <p:spPr>
          <a:xfrm>
            <a:off x="1216163" y="3776200"/>
            <a:ext cx="1233900" cy="516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Identify feasible solution for Fuel Quality monitoring</a:t>
            </a:r>
            <a:endParaRPr/>
          </a:p>
        </p:txBody>
      </p:sp>
      <p:sp>
        <p:nvSpPr>
          <p:cNvPr id="285" name="Google Shape;285;p37"/>
          <p:cNvSpPr/>
          <p:nvPr/>
        </p:nvSpPr>
        <p:spPr>
          <a:xfrm>
            <a:off x="3833075" y="805850"/>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286" name="Google Shape;286;p37"/>
          <p:cNvSpPr/>
          <p:nvPr/>
        </p:nvSpPr>
        <p:spPr>
          <a:xfrm>
            <a:off x="5193175" y="1286975"/>
            <a:ext cx="856800" cy="449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Sourcing &amp; Rollout</a:t>
            </a:r>
            <a:endParaRPr/>
          </a:p>
        </p:txBody>
      </p:sp>
      <p:sp>
        <p:nvSpPr>
          <p:cNvPr id="287" name="Google Shape;287;p37"/>
          <p:cNvSpPr/>
          <p:nvPr/>
        </p:nvSpPr>
        <p:spPr>
          <a:xfrm>
            <a:off x="5193150" y="3124975"/>
            <a:ext cx="856800" cy="413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t>Rollout</a:t>
            </a:r>
            <a:endParaRPr sz="800"/>
          </a:p>
        </p:txBody>
      </p:sp>
      <p:sp>
        <p:nvSpPr>
          <p:cNvPr id="288" name="Google Shape;288;p37"/>
          <p:cNvSpPr/>
          <p:nvPr/>
        </p:nvSpPr>
        <p:spPr>
          <a:xfrm>
            <a:off x="2567463" y="3787150"/>
            <a:ext cx="2389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Sourcing &amp; solution testing </a:t>
            </a:r>
            <a:endParaRPr/>
          </a:p>
        </p:txBody>
      </p:sp>
      <p:sp>
        <p:nvSpPr>
          <p:cNvPr id="289" name="Google Shape;289;p37"/>
          <p:cNvSpPr/>
          <p:nvPr/>
        </p:nvSpPr>
        <p:spPr>
          <a:xfrm>
            <a:off x="1216163" y="1286975"/>
            <a:ext cx="1233900" cy="4494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 Design and test series/parallel SDS pump connection</a:t>
            </a:r>
            <a:endParaRPr sz="800">
              <a:solidFill>
                <a:schemeClr val="dk1"/>
              </a:solidFill>
              <a:latin typeface="Nunito"/>
              <a:ea typeface="Nunito"/>
              <a:cs typeface="Nunito"/>
              <a:sym typeface="Nunito"/>
            </a:endParaRPr>
          </a:p>
        </p:txBody>
      </p:sp>
      <p:sp>
        <p:nvSpPr>
          <p:cNvPr id="290" name="Google Shape;290;p37"/>
          <p:cNvSpPr/>
          <p:nvPr/>
        </p:nvSpPr>
        <p:spPr>
          <a:xfrm>
            <a:off x="1216150" y="3108812"/>
            <a:ext cx="1233900" cy="4944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Design &amp; Fabricate SDS UST inlet Filter basket</a:t>
            </a:r>
            <a:endParaRPr sz="800">
              <a:solidFill>
                <a:schemeClr val="dk1"/>
              </a:solidFill>
              <a:latin typeface="Nunito"/>
              <a:ea typeface="Nunito"/>
              <a:cs typeface="Nunito"/>
              <a:sym typeface="Nunito"/>
            </a:endParaRPr>
          </a:p>
        </p:txBody>
      </p:sp>
      <p:sp>
        <p:nvSpPr>
          <p:cNvPr id="291" name="Google Shape;291;p37"/>
          <p:cNvSpPr/>
          <p:nvPr/>
        </p:nvSpPr>
        <p:spPr>
          <a:xfrm>
            <a:off x="1216175" y="1882100"/>
            <a:ext cx="1233900" cy="4944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 Test 2in. to 1in. conversion of suction line to improve self-priming</a:t>
            </a:r>
            <a:endParaRPr sz="800">
              <a:solidFill>
                <a:schemeClr val="dk1"/>
              </a:solidFill>
              <a:latin typeface="Nunito"/>
              <a:ea typeface="Nunito"/>
              <a:cs typeface="Nunito"/>
              <a:sym typeface="Nunito"/>
            </a:endParaRPr>
          </a:p>
        </p:txBody>
      </p:sp>
      <p:sp>
        <p:nvSpPr>
          <p:cNvPr id="292" name="Google Shape;292;p37"/>
          <p:cNvSpPr/>
          <p:nvPr/>
        </p:nvSpPr>
        <p:spPr>
          <a:xfrm>
            <a:off x="2513500" y="1904600"/>
            <a:ext cx="1178100" cy="449400"/>
          </a:xfrm>
          <a:prstGeom prst="rect">
            <a:avLst/>
          </a:prstGeom>
          <a:solidFill>
            <a:srgbClr val="B7B7B7"/>
          </a:solidFill>
          <a:ln>
            <a:noFill/>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Pilot test on selected depots</a:t>
            </a:r>
            <a:endParaRPr/>
          </a:p>
        </p:txBody>
      </p:sp>
      <p:sp>
        <p:nvSpPr>
          <p:cNvPr id="293" name="Google Shape;293;p37"/>
          <p:cNvSpPr/>
          <p:nvPr/>
        </p:nvSpPr>
        <p:spPr>
          <a:xfrm>
            <a:off x="3937113" y="1898625"/>
            <a:ext cx="856800" cy="449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Sourcing &amp; Rollout</a:t>
            </a:r>
            <a:endParaRPr/>
          </a:p>
        </p:txBody>
      </p:sp>
      <p:sp>
        <p:nvSpPr>
          <p:cNvPr id="294" name="Google Shape;294;p37"/>
          <p:cNvSpPr/>
          <p:nvPr/>
        </p:nvSpPr>
        <p:spPr>
          <a:xfrm>
            <a:off x="2515576" y="2486425"/>
            <a:ext cx="1206300" cy="449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Evaluate performance</a:t>
            </a:r>
            <a:endParaRPr/>
          </a:p>
        </p:txBody>
      </p:sp>
      <p:sp>
        <p:nvSpPr>
          <p:cNvPr id="295" name="Google Shape;295;p37"/>
          <p:cNvSpPr/>
          <p:nvPr/>
        </p:nvSpPr>
        <p:spPr>
          <a:xfrm>
            <a:off x="3855275" y="2510274"/>
            <a:ext cx="1133700" cy="413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Pilot test</a:t>
            </a:r>
            <a:endParaRPr/>
          </a:p>
        </p:txBody>
      </p:sp>
      <p:sp>
        <p:nvSpPr>
          <p:cNvPr id="296" name="Google Shape;296;p37"/>
          <p:cNvSpPr/>
          <p:nvPr/>
        </p:nvSpPr>
        <p:spPr>
          <a:xfrm>
            <a:off x="5197913" y="2504788"/>
            <a:ext cx="856800" cy="449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Rollout</a:t>
            </a:r>
            <a:endParaRPr/>
          </a:p>
        </p:txBody>
      </p:sp>
      <p:sp>
        <p:nvSpPr>
          <p:cNvPr id="297" name="Google Shape;297;p37"/>
          <p:cNvSpPr/>
          <p:nvPr/>
        </p:nvSpPr>
        <p:spPr>
          <a:xfrm>
            <a:off x="2567463" y="3109988"/>
            <a:ext cx="2389800" cy="449400"/>
          </a:xfrm>
          <a:prstGeom prst="rect">
            <a:avLst/>
          </a:prstGeom>
          <a:solidFill>
            <a:srgbClr val="B7B7B7"/>
          </a:solidFill>
          <a:ln>
            <a:noFill/>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Pilot test on selected depots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909860" y="68575"/>
            <a:ext cx="8367600" cy="6084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Delivery phases Cont’d</a:t>
            </a:r>
            <a:endParaRPr/>
          </a:p>
        </p:txBody>
      </p:sp>
      <p:cxnSp>
        <p:nvCxnSpPr>
          <p:cNvPr id="303" name="Google Shape;303;p38"/>
          <p:cNvCxnSpPr/>
          <p:nvPr/>
        </p:nvCxnSpPr>
        <p:spPr>
          <a:xfrm flipH="1">
            <a:off x="1186950" y="718650"/>
            <a:ext cx="3900" cy="3706200"/>
          </a:xfrm>
          <a:prstGeom prst="straightConnector1">
            <a:avLst/>
          </a:prstGeom>
          <a:noFill/>
          <a:ln cap="flat" cmpd="sng" w="9525">
            <a:solidFill>
              <a:srgbClr val="999999"/>
            </a:solidFill>
            <a:prstDash val="dash"/>
            <a:round/>
            <a:headEnd len="med" w="med" type="none"/>
            <a:tailEnd len="med" w="med" type="none"/>
          </a:ln>
        </p:spPr>
      </p:cxnSp>
      <p:cxnSp>
        <p:nvCxnSpPr>
          <p:cNvPr id="304" name="Google Shape;304;p38"/>
          <p:cNvCxnSpPr/>
          <p:nvPr/>
        </p:nvCxnSpPr>
        <p:spPr>
          <a:xfrm flipH="1">
            <a:off x="1204850" y="4327025"/>
            <a:ext cx="6533100" cy="17400"/>
          </a:xfrm>
          <a:prstGeom prst="straightConnector1">
            <a:avLst/>
          </a:prstGeom>
          <a:noFill/>
          <a:ln cap="flat" cmpd="sng" w="9525">
            <a:solidFill>
              <a:srgbClr val="999999"/>
            </a:solidFill>
            <a:prstDash val="dash"/>
            <a:round/>
            <a:headEnd len="med" w="med" type="none"/>
            <a:tailEnd len="med" w="med" type="none"/>
          </a:ln>
        </p:spPr>
      </p:cxnSp>
      <p:cxnSp>
        <p:nvCxnSpPr>
          <p:cNvPr id="305" name="Google Shape;305;p38"/>
          <p:cNvCxnSpPr/>
          <p:nvPr/>
        </p:nvCxnSpPr>
        <p:spPr>
          <a:xfrm>
            <a:off x="5039438" y="707475"/>
            <a:ext cx="31800" cy="3642600"/>
          </a:xfrm>
          <a:prstGeom prst="straightConnector1">
            <a:avLst/>
          </a:prstGeom>
          <a:noFill/>
          <a:ln cap="flat" cmpd="sng" w="9525">
            <a:solidFill>
              <a:srgbClr val="999999"/>
            </a:solidFill>
            <a:prstDash val="dash"/>
            <a:round/>
            <a:headEnd len="med" w="med" type="none"/>
            <a:tailEnd len="med" w="med" type="none"/>
          </a:ln>
        </p:spPr>
      </p:cxnSp>
      <p:sp>
        <p:nvSpPr>
          <p:cNvPr id="306" name="Google Shape;306;p38"/>
          <p:cNvSpPr/>
          <p:nvPr/>
        </p:nvSpPr>
        <p:spPr>
          <a:xfrm>
            <a:off x="126126" y="1170584"/>
            <a:ext cx="1005000" cy="3171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txBox="1"/>
          <p:nvPr/>
        </p:nvSpPr>
        <p:spPr>
          <a:xfrm>
            <a:off x="79050" y="1251575"/>
            <a:ext cx="1073700" cy="31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Nunito"/>
                <a:ea typeface="Nunito"/>
                <a:cs typeface="Nunito"/>
                <a:sym typeface="Nunito"/>
              </a:rPr>
              <a:t>&gt; Improve performance and reliability of STS</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i="1" sz="900">
              <a:latin typeface="Nunito"/>
              <a:ea typeface="Nunito"/>
              <a:cs typeface="Nunito"/>
              <a:sym typeface="Nunito"/>
            </a:endParaRPr>
          </a:p>
          <a:p>
            <a:pPr indent="0" lvl="0" marL="0" rtl="0" algn="l">
              <a:spcBef>
                <a:spcPts val="0"/>
              </a:spcBef>
              <a:spcAft>
                <a:spcPts val="0"/>
              </a:spcAft>
              <a:buNone/>
            </a:pPr>
            <a:r>
              <a:t/>
            </a:r>
            <a:endParaRPr i="1" sz="900">
              <a:latin typeface="Nunito"/>
              <a:ea typeface="Nunito"/>
              <a:cs typeface="Nunito"/>
              <a:sym typeface="Nunito"/>
            </a:endParaRPr>
          </a:p>
        </p:txBody>
      </p:sp>
      <p:sp>
        <p:nvSpPr>
          <p:cNvPr id="308" name="Google Shape;308;p38"/>
          <p:cNvSpPr txBox="1"/>
          <p:nvPr/>
        </p:nvSpPr>
        <p:spPr>
          <a:xfrm>
            <a:off x="113400" y="690600"/>
            <a:ext cx="10050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Improve STS/SDS functionality</a:t>
            </a:r>
            <a:endParaRPr b="1" sz="1000">
              <a:latin typeface="Nunito"/>
              <a:ea typeface="Nunito"/>
              <a:cs typeface="Nunito"/>
              <a:sym typeface="Nunito"/>
            </a:endParaRPr>
          </a:p>
        </p:txBody>
      </p:sp>
      <p:sp>
        <p:nvSpPr>
          <p:cNvPr id="309" name="Google Shape;309;p38"/>
          <p:cNvSpPr/>
          <p:nvPr/>
        </p:nvSpPr>
        <p:spPr>
          <a:xfrm>
            <a:off x="7663950" y="756300"/>
            <a:ext cx="542100" cy="1851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7663950" y="1179575"/>
            <a:ext cx="542100" cy="1851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txBox="1"/>
          <p:nvPr/>
        </p:nvSpPr>
        <p:spPr>
          <a:xfrm>
            <a:off x="7587750" y="8740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Not Scoped</a:t>
            </a:r>
            <a:endParaRPr sz="900">
              <a:latin typeface="Nunito SemiBold"/>
              <a:ea typeface="Nunito SemiBold"/>
              <a:cs typeface="Nunito SemiBold"/>
              <a:sym typeface="Nunito SemiBold"/>
            </a:endParaRPr>
          </a:p>
        </p:txBody>
      </p:sp>
      <p:sp>
        <p:nvSpPr>
          <p:cNvPr id="312" name="Google Shape;312;p38"/>
          <p:cNvSpPr txBox="1"/>
          <p:nvPr/>
        </p:nvSpPr>
        <p:spPr>
          <a:xfrm>
            <a:off x="7587750" y="1332475"/>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Nunito SemiBold"/>
                <a:ea typeface="Nunito SemiBold"/>
                <a:cs typeface="Nunito SemiBold"/>
                <a:sym typeface="Nunito SemiBold"/>
              </a:rPr>
              <a:t>Scope well understood</a:t>
            </a:r>
            <a:endParaRPr sz="900">
              <a:latin typeface="Nunito SemiBold"/>
              <a:ea typeface="Nunito SemiBold"/>
              <a:cs typeface="Nunito SemiBold"/>
              <a:sym typeface="Nunito SemiBold"/>
            </a:endParaRPr>
          </a:p>
        </p:txBody>
      </p:sp>
      <p:sp>
        <p:nvSpPr>
          <p:cNvPr id="313" name="Google Shape;313;p38"/>
          <p:cNvSpPr txBox="1"/>
          <p:nvPr/>
        </p:nvSpPr>
        <p:spPr>
          <a:xfrm>
            <a:off x="3649050"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Nov</a:t>
            </a:r>
            <a:endParaRPr sz="1000">
              <a:latin typeface="Nunito SemiBold"/>
              <a:ea typeface="Nunito SemiBold"/>
              <a:cs typeface="Nunito SemiBold"/>
              <a:sym typeface="Nunito SemiBold"/>
            </a:endParaRPr>
          </a:p>
        </p:txBody>
      </p:sp>
      <p:sp>
        <p:nvSpPr>
          <p:cNvPr id="314" name="Google Shape;314;p38"/>
          <p:cNvSpPr txBox="1"/>
          <p:nvPr/>
        </p:nvSpPr>
        <p:spPr>
          <a:xfrm>
            <a:off x="5846348" y="4320325"/>
            <a:ext cx="8199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Q1 2021</a:t>
            </a:r>
            <a:endParaRPr sz="1000">
              <a:latin typeface="Nunito SemiBold"/>
              <a:ea typeface="Nunito SemiBold"/>
              <a:cs typeface="Nunito SemiBold"/>
              <a:sym typeface="Nunito SemiBold"/>
            </a:endParaRPr>
          </a:p>
        </p:txBody>
      </p:sp>
      <p:sp>
        <p:nvSpPr>
          <p:cNvPr id="315" name="Google Shape;315;p38"/>
          <p:cNvSpPr txBox="1"/>
          <p:nvPr/>
        </p:nvSpPr>
        <p:spPr>
          <a:xfrm>
            <a:off x="2347600" y="4327025"/>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Oct</a:t>
            </a:r>
            <a:endParaRPr sz="1000">
              <a:latin typeface="Nunito SemiBold"/>
              <a:ea typeface="Nunito SemiBold"/>
              <a:cs typeface="Nunito SemiBold"/>
              <a:sym typeface="Nunito SemiBold"/>
            </a:endParaRPr>
          </a:p>
        </p:txBody>
      </p:sp>
      <p:cxnSp>
        <p:nvCxnSpPr>
          <p:cNvPr id="316" name="Google Shape;316;p38"/>
          <p:cNvCxnSpPr/>
          <p:nvPr/>
        </p:nvCxnSpPr>
        <p:spPr>
          <a:xfrm>
            <a:off x="6171875" y="723525"/>
            <a:ext cx="21600" cy="3610500"/>
          </a:xfrm>
          <a:prstGeom prst="straightConnector1">
            <a:avLst/>
          </a:prstGeom>
          <a:noFill/>
          <a:ln cap="flat" cmpd="sng" w="9525">
            <a:solidFill>
              <a:srgbClr val="999999"/>
            </a:solidFill>
            <a:prstDash val="dash"/>
            <a:round/>
            <a:headEnd len="med" w="med" type="none"/>
            <a:tailEnd len="med" w="med" type="none"/>
          </a:ln>
        </p:spPr>
      </p:cxnSp>
      <p:cxnSp>
        <p:nvCxnSpPr>
          <p:cNvPr id="317" name="Google Shape;317;p38"/>
          <p:cNvCxnSpPr/>
          <p:nvPr/>
        </p:nvCxnSpPr>
        <p:spPr>
          <a:xfrm>
            <a:off x="3797588" y="690600"/>
            <a:ext cx="7200" cy="3622800"/>
          </a:xfrm>
          <a:prstGeom prst="straightConnector1">
            <a:avLst/>
          </a:prstGeom>
          <a:noFill/>
          <a:ln cap="flat" cmpd="sng" w="9525">
            <a:solidFill>
              <a:srgbClr val="999999"/>
            </a:solidFill>
            <a:prstDash val="dash"/>
            <a:round/>
            <a:headEnd len="med" w="med" type="none"/>
            <a:tailEnd len="med" w="med" type="none"/>
          </a:ln>
        </p:spPr>
      </p:cxnSp>
      <p:sp>
        <p:nvSpPr>
          <p:cNvPr id="318" name="Google Shape;318;p38"/>
          <p:cNvSpPr txBox="1"/>
          <p:nvPr/>
        </p:nvSpPr>
        <p:spPr>
          <a:xfrm>
            <a:off x="986050" y="4327550"/>
            <a:ext cx="819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Sep</a:t>
            </a:r>
            <a:endParaRPr sz="1000">
              <a:latin typeface="Nunito SemiBold"/>
              <a:ea typeface="Nunito SemiBold"/>
              <a:cs typeface="Nunito SemiBold"/>
              <a:sym typeface="Nunito SemiBold"/>
            </a:endParaRPr>
          </a:p>
        </p:txBody>
      </p:sp>
      <p:sp>
        <p:nvSpPr>
          <p:cNvPr id="319" name="Google Shape;319;p38"/>
          <p:cNvSpPr/>
          <p:nvPr/>
        </p:nvSpPr>
        <p:spPr>
          <a:xfrm>
            <a:off x="5084700" y="3253325"/>
            <a:ext cx="1073700" cy="51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Network rollout</a:t>
            </a:r>
            <a:endParaRPr/>
          </a:p>
        </p:txBody>
      </p:sp>
      <p:sp>
        <p:nvSpPr>
          <p:cNvPr id="320" name="Google Shape;320;p38"/>
          <p:cNvSpPr/>
          <p:nvPr/>
        </p:nvSpPr>
        <p:spPr>
          <a:xfrm>
            <a:off x="1186950" y="603911"/>
            <a:ext cx="1409700" cy="4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Identification of feasible solutions</a:t>
            </a:r>
            <a:endParaRPr/>
          </a:p>
        </p:txBody>
      </p:sp>
      <p:sp>
        <p:nvSpPr>
          <p:cNvPr id="321" name="Google Shape;321;p38"/>
          <p:cNvSpPr/>
          <p:nvPr/>
        </p:nvSpPr>
        <p:spPr>
          <a:xfrm>
            <a:off x="2571200" y="567025"/>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322" name="Google Shape;322;p38"/>
          <p:cNvSpPr txBox="1"/>
          <p:nvPr/>
        </p:nvSpPr>
        <p:spPr>
          <a:xfrm>
            <a:off x="4747688" y="4327025"/>
            <a:ext cx="8199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SemiBold"/>
                <a:ea typeface="Nunito SemiBold"/>
                <a:cs typeface="Nunito SemiBold"/>
                <a:sym typeface="Nunito SemiBold"/>
              </a:rPr>
              <a:t>End Dec</a:t>
            </a:r>
            <a:endParaRPr sz="1000">
              <a:latin typeface="Nunito SemiBold"/>
              <a:ea typeface="Nunito SemiBold"/>
              <a:cs typeface="Nunito SemiBold"/>
              <a:sym typeface="Nunito SemiBold"/>
            </a:endParaRPr>
          </a:p>
        </p:txBody>
      </p:sp>
      <p:cxnSp>
        <p:nvCxnSpPr>
          <p:cNvPr id="323" name="Google Shape;323;p38"/>
          <p:cNvCxnSpPr/>
          <p:nvPr/>
        </p:nvCxnSpPr>
        <p:spPr>
          <a:xfrm>
            <a:off x="2513025" y="754625"/>
            <a:ext cx="9900" cy="3603600"/>
          </a:xfrm>
          <a:prstGeom prst="straightConnector1">
            <a:avLst/>
          </a:prstGeom>
          <a:noFill/>
          <a:ln cap="flat" cmpd="sng" w="9525">
            <a:solidFill>
              <a:srgbClr val="999999"/>
            </a:solidFill>
            <a:prstDash val="dash"/>
            <a:round/>
            <a:headEnd len="med" w="med" type="none"/>
            <a:tailEnd len="med" w="med" type="none"/>
          </a:ln>
        </p:spPr>
      </p:cxnSp>
      <p:sp>
        <p:nvSpPr>
          <p:cNvPr id="324" name="Google Shape;324;p38"/>
          <p:cNvSpPr/>
          <p:nvPr/>
        </p:nvSpPr>
        <p:spPr>
          <a:xfrm>
            <a:off x="5045950" y="567025"/>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Rollout</a:t>
            </a:r>
            <a:endParaRPr/>
          </a:p>
        </p:txBody>
      </p:sp>
      <p:sp>
        <p:nvSpPr>
          <p:cNvPr id="325" name="Google Shape;325;p38"/>
          <p:cNvSpPr/>
          <p:nvPr/>
        </p:nvSpPr>
        <p:spPr>
          <a:xfrm>
            <a:off x="1234988" y="3280350"/>
            <a:ext cx="1233900" cy="5163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chemeClr val="dk1"/>
                </a:solidFill>
                <a:latin typeface="Nunito"/>
                <a:ea typeface="Nunito"/>
                <a:cs typeface="Nunito"/>
                <a:sym typeface="Nunito"/>
              </a:rPr>
              <a:t>Identify feasible solution for mains charger</a:t>
            </a:r>
            <a:endParaRPr/>
          </a:p>
        </p:txBody>
      </p:sp>
      <p:sp>
        <p:nvSpPr>
          <p:cNvPr id="326" name="Google Shape;326;p38"/>
          <p:cNvSpPr/>
          <p:nvPr/>
        </p:nvSpPr>
        <p:spPr>
          <a:xfrm>
            <a:off x="1234975" y="1654850"/>
            <a:ext cx="1233900" cy="4719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Nunito"/>
                <a:ea typeface="Nunito"/>
                <a:cs typeface="Nunito"/>
                <a:sym typeface="Nunito"/>
              </a:rPr>
              <a:t>- Identify &amp; source improved vehicle </a:t>
            </a:r>
            <a:r>
              <a:rPr lang="en" sz="800">
                <a:solidFill>
                  <a:schemeClr val="dk1"/>
                </a:solidFill>
                <a:latin typeface="Nunito"/>
                <a:ea typeface="Nunito"/>
                <a:cs typeface="Nunito"/>
                <a:sym typeface="Nunito"/>
              </a:rPr>
              <a:t>charging hardware</a:t>
            </a:r>
            <a:endParaRPr sz="800">
              <a:solidFill>
                <a:schemeClr val="dk1"/>
              </a:solidFill>
              <a:latin typeface="Nunito"/>
              <a:ea typeface="Nunito"/>
              <a:cs typeface="Nunito"/>
              <a:sym typeface="Nunito"/>
            </a:endParaRPr>
          </a:p>
        </p:txBody>
      </p:sp>
      <p:sp>
        <p:nvSpPr>
          <p:cNvPr id="327" name="Google Shape;327;p38"/>
          <p:cNvSpPr/>
          <p:nvPr/>
        </p:nvSpPr>
        <p:spPr>
          <a:xfrm>
            <a:off x="3836325" y="567025"/>
            <a:ext cx="1178100" cy="49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Goal: Solution Testing</a:t>
            </a:r>
            <a:endParaRPr/>
          </a:p>
        </p:txBody>
      </p:sp>
      <p:sp>
        <p:nvSpPr>
          <p:cNvPr id="328" name="Google Shape;328;p38"/>
          <p:cNvSpPr/>
          <p:nvPr/>
        </p:nvSpPr>
        <p:spPr>
          <a:xfrm>
            <a:off x="2551150" y="1122650"/>
            <a:ext cx="2331600" cy="471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Pilot test in selected STS</a:t>
            </a:r>
            <a:endParaRPr sz="800">
              <a:solidFill>
                <a:schemeClr val="dk1"/>
              </a:solidFill>
              <a:latin typeface="Nunito"/>
              <a:ea typeface="Nunito"/>
              <a:cs typeface="Nunito"/>
              <a:sym typeface="Nunito"/>
            </a:endParaRPr>
          </a:p>
        </p:txBody>
      </p:sp>
      <p:sp>
        <p:nvSpPr>
          <p:cNvPr id="329" name="Google Shape;329;p38"/>
          <p:cNvSpPr/>
          <p:nvPr/>
        </p:nvSpPr>
        <p:spPr>
          <a:xfrm>
            <a:off x="5098917" y="1103875"/>
            <a:ext cx="856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Bulk Sourcing &amp; Rollout</a:t>
            </a:r>
            <a:endParaRPr/>
          </a:p>
        </p:txBody>
      </p:sp>
      <p:sp>
        <p:nvSpPr>
          <p:cNvPr id="330" name="Google Shape;330;p38"/>
          <p:cNvSpPr/>
          <p:nvPr/>
        </p:nvSpPr>
        <p:spPr>
          <a:xfrm>
            <a:off x="1235000" y="1103370"/>
            <a:ext cx="1233900" cy="494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 Identify, source &amp; bench test feasible solution for STS pump</a:t>
            </a:r>
            <a:endParaRPr sz="800">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sz="800">
              <a:solidFill>
                <a:schemeClr val="dk1"/>
              </a:solidFill>
              <a:latin typeface="Nunito"/>
              <a:ea typeface="Nunito"/>
              <a:cs typeface="Nunito"/>
              <a:sym typeface="Nunito"/>
            </a:endParaRPr>
          </a:p>
        </p:txBody>
      </p:sp>
      <p:sp>
        <p:nvSpPr>
          <p:cNvPr id="331" name="Google Shape;331;p38"/>
          <p:cNvSpPr/>
          <p:nvPr/>
        </p:nvSpPr>
        <p:spPr>
          <a:xfrm>
            <a:off x="1234987" y="3826150"/>
            <a:ext cx="1233900" cy="4719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Nunito"/>
                <a:ea typeface="Nunito"/>
                <a:cs typeface="Nunito"/>
                <a:sym typeface="Nunito"/>
              </a:rPr>
              <a:t>-Test use of check valve to prevent fuel siphoning via STS</a:t>
            </a:r>
            <a:endParaRPr sz="800">
              <a:solidFill>
                <a:schemeClr val="dk1"/>
              </a:solidFill>
              <a:latin typeface="Nunito"/>
              <a:ea typeface="Nunito"/>
              <a:cs typeface="Nunito"/>
              <a:sym typeface="Nunito"/>
            </a:endParaRPr>
          </a:p>
        </p:txBody>
      </p:sp>
      <p:sp>
        <p:nvSpPr>
          <p:cNvPr id="332" name="Google Shape;332;p38"/>
          <p:cNvSpPr/>
          <p:nvPr/>
        </p:nvSpPr>
        <p:spPr>
          <a:xfrm>
            <a:off x="2588363" y="1654850"/>
            <a:ext cx="2331600" cy="4719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Pilot test in selected STS</a:t>
            </a:r>
            <a:endParaRPr sz="800">
              <a:solidFill>
                <a:schemeClr val="dk1"/>
              </a:solidFill>
              <a:latin typeface="Nunito"/>
              <a:ea typeface="Nunito"/>
              <a:cs typeface="Nunito"/>
              <a:sym typeface="Nunito"/>
            </a:endParaRPr>
          </a:p>
        </p:txBody>
      </p:sp>
      <p:sp>
        <p:nvSpPr>
          <p:cNvPr id="333" name="Google Shape;333;p38"/>
          <p:cNvSpPr/>
          <p:nvPr/>
        </p:nvSpPr>
        <p:spPr>
          <a:xfrm>
            <a:off x="5117517" y="1643600"/>
            <a:ext cx="856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Bulk Sourcing &amp; Rollout</a:t>
            </a:r>
            <a:endParaRPr/>
          </a:p>
        </p:txBody>
      </p:sp>
      <p:sp>
        <p:nvSpPr>
          <p:cNvPr id="334" name="Google Shape;334;p38"/>
          <p:cNvSpPr/>
          <p:nvPr/>
        </p:nvSpPr>
        <p:spPr>
          <a:xfrm>
            <a:off x="2579750" y="3845250"/>
            <a:ext cx="1161000" cy="40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Pilot test in selected STS</a:t>
            </a:r>
            <a:endParaRPr sz="800">
              <a:solidFill>
                <a:schemeClr val="dk1"/>
              </a:solidFill>
              <a:latin typeface="Nunito"/>
              <a:ea typeface="Nunito"/>
              <a:cs typeface="Nunito"/>
              <a:sym typeface="Nunito"/>
            </a:endParaRPr>
          </a:p>
        </p:txBody>
      </p:sp>
      <p:sp>
        <p:nvSpPr>
          <p:cNvPr id="335" name="Google Shape;335;p38"/>
          <p:cNvSpPr/>
          <p:nvPr/>
        </p:nvSpPr>
        <p:spPr>
          <a:xfrm>
            <a:off x="3849400" y="3841100"/>
            <a:ext cx="996000" cy="40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Rollout</a:t>
            </a:r>
            <a:endParaRPr/>
          </a:p>
        </p:txBody>
      </p:sp>
      <p:sp>
        <p:nvSpPr>
          <p:cNvPr id="336" name="Google Shape;336;p38"/>
          <p:cNvSpPr/>
          <p:nvPr/>
        </p:nvSpPr>
        <p:spPr>
          <a:xfrm>
            <a:off x="5145580" y="2683300"/>
            <a:ext cx="856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Bulk Sourcing &amp; Rollout</a:t>
            </a:r>
            <a:endParaRPr/>
          </a:p>
        </p:txBody>
      </p:sp>
      <p:sp>
        <p:nvSpPr>
          <p:cNvPr id="337" name="Google Shape;337;p38"/>
          <p:cNvSpPr/>
          <p:nvPr/>
        </p:nvSpPr>
        <p:spPr>
          <a:xfrm>
            <a:off x="2586288" y="3264275"/>
            <a:ext cx="2389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Sourcing &amp; solution testing </a:t>
            </a:r>
            <a:endParaRPr/>
          </a:p>
        </p:txBody>
      </p:sp>
      <p:sp>
        <p:nvSpPr>
          <p:cNvPr id="338" name="Google Shape;338;p38"/>
          <p:cNvSpPr/>
          <p:nvPr/>
        </p:nvSpPr>
        <p:spPr>
          <a:xfrm>
            <a:off x="2576338" y="2683300"/>
            <a:ext cx="2389800" cy="494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Nunito"/>
                <a:ea typeface="Nunito"/>
                <a:cs typeface="Nunito"/>
                <a:sym typeface="Nunito"/>
              </a:rPr>
              <a:t>Sourcing &amp; solution testing </a:t>
            </a:r>
            <a:endParaRPr/>
          </a:p>
        </p:txBody>
      </p:sp>
      <p:sp>
        <p:nvSpPr>
          <p:cNvPr id="339" name="Google Shape;339;p38"/>
          <p:cNvSpPr/>
          <p:nvPr/>
        </p:nvSpPr>
        <p:spPr>
          <a:xfrm>
            <a:off x="1236575" y="2683300"/>
            <a:ext cx="1233900" cy="471900"/>
          </a:xfrm>
          <a:prstGeom prst="rect">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Nunito"/>
                <a:ea typeface="Nunito"/>
                <a:cs typeface="Nunito"/>
                <a:sym typeface="Nunito"/>
              </a:rPr>
              <a:t>- Identify feasible solution for longer hose reel/ext. hose</a:t>
            </a:r>
            <a:endParaRPr sz="800">
              <a:solidFill>
                <a:schemeClr val="dk1"/>
              </a:solidFill>
              <a:latin typeface="Nunito"/>
              <a:ea typeface="Nunito"/>
              <a:cs typeface="Nunito"/>
              <a:sym typeface="Nunito"/>
            </a:endParaRPr>
          </a:p>
        </p:txBody>
      </p:sp>
      <p:sp>
        <p:nvSpPr>
          <p:cNvPr id="340" name="Google Shape;340;p38"/>
          <p:cNvSpPr/>
          <p:nvPr/>
        </p:nvSpPr>
        <p:spPr>
          <a:xfrm>
            <a:off x="1234988" y="2198325"/>
            <a:ext cx="1233900" cy="4134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chemeClr val="dk1"/>
                </a:solidFill>
                <a:latin typeface="Nunito"/>
                <a:ea typeface="Nunito"/>
                <a:cs typeface="Nunito"/>
                <a:sym typeface="Nunito"/>
              </a:rPr>
              <a:t>-Design &amp; Fabricate improved STS battery bracket</a:t>
            </a:r>
            <a:endParaRPr sz="800">
              <a:solidFill>
                <a:schemeClr val="dk1"/>
              </a:solidFill>
              <a:latin typeface="Nunito"/>
              <a:ea typeface="Nunito"/>
              <a:cs typeface="Nunito"/>
              <a:sym typeface="Nunito"/>
            </a:endParaRPr>
          </a:p>
        </p:txBody>
      </p:sp>
      <p:sp>
        <p:nvSpPr>
          <p:cNvPr id="341" name="Google Shape;341;p38"/>
          <p:cNvSpPr/>
          <p:nvPr/>
        </p:nvSpPr>
        <p:spPr>
          <a:xfrm>
            <a:off x="2579763" y="2198325"/>
            <a:ext cx="1161000" cy="413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Pilot test in selected STS</a:t>
            </a:r>
            <a:endParaRPr sz="800">
              <a:solidFill>
                <a:schemeClr val="dk1"/>
              </a:solidFill>
              <a:latin typeface="Nunito"/>
              <a:ea typeface="Nunito"/>
              <a:cs typeface="Nunito"/>
              <a:sym typeface="Nunito"/>
            </a:endParaRPr>
          </a:p>
        </p:txBody>
      </p:sp>
      <p:sp>
        <p:nvSpPr>
          <p:cNvPr id="342" name="Google Shape;342;p38"/>
          <p:cNvSpPr/>
          <p:nvPr/>
        </p:nvSpPr>
        <p:spPr>
          <a:xfrm>
            <a:off x="4002850" y="2168150"/>
            <a:ext cx="1971000" cy="403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Nunito"/>
                <a:ea typeface="Nunito"/>
                <a:cs typeface="Nunito"/>
                <a:sym typeface="Nunito"/>
              </a:rPr>
              <a:t>- Bulk Fabrication &amp; Rollout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Success Metrics</a:t>
            </a:r>
            <a:endParaRPr/>
          </a:p>
        </p:txBody>
      </p:sp>
      <p:graphicFrame>
        <p:nvGraphicFramePr>
          <p:cNvPr id="348" name="Google Shape;348;p39"/>
          <p:cNvGraphicFramePr/>
          <p:nvPr/>
        </p:nvGraphicFramePr>
        <p:xfrm>
          <a:off x="252425" y="812000"/>
          <a:ext cx="3000000" cy="3000000"/>
        </p:xfrm>
        <a:graphic>
          <a:graphicData uri="http://schemas.openxmlformats.org/drawingml/2006/table">
            <a:tbl>
              <a:tblPr>
                <a:noFill/>
                <a:tableStyleId>{902C3C42-7763-4F31-BCF2-6B42CEFB323C}</a:tableStyleId>
              </a:tblPr>
              <a:tblGrid>
                <a:gridCol w="1915250"/>
                <a:gridCol w="3354825"/>
                <a:gridCol w="3254825"/>
              </a:tblGrid>
              <a:tr h="448525">
                <a:tc>
                  <a:txBody>
                    <a:bodyPr/>
                    <a:lstStyle/>
                    <a:p>
                      <a:pPr indent="0" lvl="0" marL="0" rtl="0" algn="l">
                        <a:spcBef>
                          <a:spcPts val="0"/>
                        </a:spcBef>
                        <a:spcAft>
                          <a:spcPts val="0"/>
                        </a:spcAft>
                        <a:buNone/>
                      </a:pPr>
                      <a:r>
                        <a:rPr b="1" lang="en" sz="1500"/>
                        <a:t>Mini-Project</a:t>
                      </a:r>
                      <a:endParaRPr b="1" sz="1500"/>
                    </a:p>
                  </a:txBody>
                  <a:tcPr marT="91425" marB="91425" marR="91425" marL="91425">
                    <a:solidFill>
                      <a:srgbClr val="CFE2F3"/>
                    </a:solidFill>
                  </a:tcPr>
                </a:tc>
                <a:tc>
                  <a:txBody>
                    <a:bodyPr/>
                    <a:lstStyle/>
                    <a:p>
                      <a:pPr indent="0" lvl="0" marL="0" rtl="0" algn="l">
                        <a:spcBef>
                          <a:spcPts val="0"/>
                        </a:spcBef>
                        <a:spcAft>
                          <a:spcPts val="0"/>
                        </a:spcAft>
                        <a:buNone/>
                      </a:pPr>
                      <a:r>
                        <a:rPr b="1" lang="en" sz="1500"/>
                        <a:t>Success Criteria</a:t>
                      </a:r>
                      <a:endParaRPr b="1" sz="1500"/>
                    </a:p>
                  </a:txBody>
                  <a:tcPr marT="91425" marB="91425" marR="91425" marL="91425"/>
                </a:tc>
                <a:tc>
                  <a:txBody>
                    <a:bodyPr/>
                    <a:lstStyle/>
                    <a:p>
                      <a:pPr indent="0" lvl="0" marL="0" rtl="0" algn="l">
                        <a:spcBef>
                          <a:spcPts val="0"/>
                        </a:spcBef>
                        <a:spcAft>
                          <a:spcPts val="0"/>
                        </a:spcAft>
                        <a:buNone/>
                      </a:pPr>
                      <a:r>
                        <a:rPr b="1" lang="en" sz="1500"/>
                        <a:t>Risks</a:t>
                      </a:r>
                      <a:endParaRPr b="1" sz="1500"/>
                    </a:p>
                  </a:txBody>
                  <a:tcPr marT="91425" marB="91425" marR="91425" marL="91425"/>
                </a:tc>
              </a:tr>
              <a:tr h="531575">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Design and test series/parallel SDS pump connection</a:t>
                      </a:r>
                      <a:endParaRPr sz="1000"/>
                    </a:p>
                  </a:txBody>
                  <a:tcPr marT="91425" marB="91425" marR="91425" marL="91425">
                    <a:solidFill>
                      <a:srgbClr val="CFE2F3"/>
                    </a:solidFill>
                  </a:tcPr>
                </a:tc>
                <a:tc>
                  <a:txBody>
                    <a:bodyPr/>
                    <a:lstStyle/>
                    <a:p>
                      <a:pPr indent="-292100" lvl="0" marL="457200" rtl="0" algn="l">
                        <a:spcBef>
                          <a:spcPts val="0"/>
                        </a:spcBef>
                        <a:spcAft>
                          <a:spcPts val="0"/>
                        </a:spcAft>
                        <a:buSzPts val="1000"/>
                        <a:buChar char="✓"/>
                      </a:pPr>
                      <a:r>
                        <a:rPr lang="en" sz="1000"/>
                        <a:t>Increase SDS pumping flow rate which reduces time MT takes to refill.</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May face sourcing delays</a:t>
                      </a:r>
                      <a:endParaRPr sz="1000"/>
                    </a:p>
                    <a:p>
                      <a:pPr indent="-292100" lvl="0" marL="457200" rtl="0" algn="l">
                        <a:spcBef>
                          <a:spcPts val="0"/>
                        </a:spcBef>
                        <a:spcAft>
                          <a:spcPts val="0"/>
                        </a:spcAft>
                        <a:buSzPts val="1000"/>
                        <a:buChar char="●"/>
                      </a:pPr>
                      <a:r>
                        <a:rPr lang="en" sz="1000"/>
                        <a:t>May involve SDS shell modification</a:t>
                      </a:r>
                      <a:endParaRPr sz="1000"/>
                    </a:p>
                  </a:txBody>
                  <a:tcPr marT="91425" marB="91425" marR="91425" marL="91425"/>
                </a:tc>
              </a:tr>
              <a:tr h="697700">
                <a:tc>
                  <a:txBody>
                    <a:bodyPr/>
                    <a:lstStyle/>
                    <a:p>
                      <a:pPr indent="0" lvl="0" marL="0" rtl="0" algn="ctr">
                        <a:spcBef>
                          <a:spcPts val="0"/>
                        </a:spcBef>
                        <a:spcAft>
                          <a:spcPts val="0"/>
                        </a:spcAft>
                        <a:buClr>
                          <a:schemeClr val="dk1"/>
                        </a:buClr>
                        <a:buSzPts val="1100"/>
                        <a:buFont typeface="Arial"/>
                        <a:buNone/>
                      </a:pPr>
                      <a:r>
                        <a:rPr lang="en" sz="1000">
                          <a:solidFill>
                            <a:schemeClr val="dk1"/>
                          </a:solidFill>
                          <a:latin typeface="Nunito"/>
                          <a:ea typeface="Nunito"/>
                          <a:cs typeface="Nunito"/>
                          <a:sym typeface="Nunito"/>
                        </a:rPr>
                        <a:t> Test 2in. to 1in. conversion of suction line to improve self-priming</a:t>
                      </a:r>
                      <a:endParaRPr sz="1000"/>
                    </a:p>
                  </a:txBody>
                  <a:tcPr marT="91425" marB="91425" marR="91425" marL="91425">
                    <a:solidFill>
                      <a:srgbClr val="CFE2F3"/>
                    </a:solidFill>
                  </a:tcPr>
                </a:tc>
                <a:tc>
                  <a:txBody>
                    <a:bodyPr/>
                    <a:lstStyle/>
                    <a:p>
                      <a:pPr indent="-292100" lvl="0" marL="457200" rtl="0" algn="l">
                        <a:spcBef>
                          <a:spcPts val="0"/>
                        </a:spcBef>
                        <a:spcAft>
                          <a:spcPts val="0"/>
                        </a:spcAft>
                        <a:buSzPts val="1000"/>
                        <a:buChar char="✓"/>
                      </a:pPr>
                      <a:r>
                        <a:rPr lang="en" sz="1000"/>
                        <a:t>No priming required before refill of MT</a:t>
                      </a:r>
                      <a:endParaRPr sz="1000"/>
                    </a:p>
                    <a:p>
                      <a:pPr indent="-292100" lvl="0" marL="457200" rtl="0" algn="l">
                        <a:spcBef>
                          <a:spcPts val="0"/>
                        </a:spcBef>
                        <a:spcAft>
                          <a:spcPts val="0"/>
                        </a:spcAft>
                        <a:buSzPts val="1000"/>
                        <a:buChar char="✓"/>
                      </a:pPr>
                      <a:r>
                        <a:rPr lang="en" sz="1000"/>
                        <a:t>Reduced cases of error 092</a:t>
                      </a:r>
                      <a:endParaRPr sz="1000"/>
                    </a:p>
                  </a:txBody>
                  <a:tcPr marT="91425" marB="91425" marR="91425" marL="91425">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May face sourcing delays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Will involve tank manhole modification</a:t>
                      </a:r>
                      <a:endParaRPr sz="1000"/>
                    </a:p>
                  </a:txBody>
                  <a:tcPr marT="91425" marB="91425" marR="91425" marL="91425">
                    <a:lnB cap="flat" cmpd="sng" w="9525">
                      <a:solidFill>
                        <a:srgbClr val="9E9E9E"/>
                      </a:solidFill>
                      <a:prstDash val="solid"/>
                      <a:round/>
                      <a:headEnd len="sm" w="sm" type="none"/>
                      <a:tailEnd len="sm" w="sm" type="none"/>
                    </a:lnB>
                  </a:tcPr>
                </a:tc>
              </a:tr>
              <a:tr h="531575">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Introduce check valve to pilot SDS to improve self-priming</a:t>
                      </a:r>
                      <a:endParaRPr sz="1000"/>
                    </a:p>
                  </a:txBody>
                  <a:tcPr marT="91425" marB="91425" marR="91425" marL="91425">
                    <a:lnR cap="flat" cmpd="sng" w="9525">
                      <a:solidFill>
                        <a:srgbClr val="9E9E9E"/>
                      </a:solidFill>
                      <a:prstDash val="solid"/>
                      <a:round/>
                      <a:headEnd len="sm" w="sm" type="none"/>
                      <a:tailEnd len="sm" w="sm" type="none"/>
                    </a:lnR>
                    <a:solidFill>
                      <a:srgbClr val="CFE2F3"/>
                    </a:solidFill>
                  </a:tcPr>
                </a:tc>
                <a:tc>
                  <a:txBody>
                    <a:bodyPr/>
                    <a:lstStyle/>
                    <a:p>
                      <a:pPr indent="-292100" lvl="0" marL="457200" rtl="0" algn="l">
                        <a:spcBef>
                          <a:spcPts val="0"/>
                        </a:spcBef>
                        <a:spcAft>
                          <a:spcPts val="0"/>
                        </a:spcAft>
                        <a:buSzPts val="1000"/>
                        <a:buChar char="✓"/>
                      </a:pPr>
                      <a:r>
                        <a:rPr lang="en" sz="1000"/>
                        <a:t>No priming required before refill of MT</a:t>
                      </a:r>
                      <a:endParaRPr sz="1000"/>
                    </a:p>
                    <a:p>
                      <a:pPr indent="-292100" lvl="0" marL="457200" rtl="0" algn="l">
                        <a:spcBef>
                          <a:spcPts val="0"/>
                        </a:spcBef>
                        <a:spcAft>
                          <a:spcPts val="0"/>
                        </a:spcAft>
                        <a:buSzPts val="1000"/>
                        <a:buChar char="✓"/>
                      </a:pPr>
                      <a:r>
                        <a:rPr lang="en" sz="1000"/>
                        <a:t>Reduced cases of error 092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Will involve minor SDS plumbing modification</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1575">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Design &amp; Fabricate SDS UST inlet Filter basket</a:t>
                      </a:r>
                      <a:endParaRPr sz="1000"/>
                    </a:p>
                  </a:txBody>
                  <a:tcPr marT="91425" marB="91425" marR="91425" marL="91425">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Reduced cases of error 092</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Reduce frequency of SDS maintenance visits</a:t>
                      </a:r>
                      <a:endParaRPr sz="1000">
                        <a:solidFill>
                          <a:schemeClr val="dk1"/>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May face sourcing delays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Will involve fabrication by external party</a:t>
                      </a:r>
                      <a:endParaRPr sz="1000"/>
                    </a:p>
                  </a:txBody>
                  <a:tcPr marT="91425" marB="91425" marR="91425" marL="91425">
                    <a:lnT cap="flat" cmpd="sng" w="9525">
                      <a:solidFill>
                        <a:srgbClr val="9E9E9E"/>
                      </a:solidFill>
                      <a:prstDash val="solid"/>
                      <a:round/>
                      <a:headEnd len="sm" w="sm" type="none"/>
                      <a:tailEnd len="sm" w="sm" type="none"/>
                    </a:lnT>
                  </a:tcPr>
                </a:tc>
              </a:tr>
              <a:tr h="531575">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Identify feasible solution for Fuel Quality monitoring</a:t>
                      </a:r>
                      <a:endParaRPr sz="1000">
                        <a:solidFill>
                          <a:schemeClr val="dk1"/>
                        </a:solidFill>
                        <a:latin typeface="Nunito"/>
                        <a:ea typeface="Nunito"/>
                        <a:cs typeface="Nunito"/>
                        <a:sym typeface="Nunito"/>
                      </a:endParaRPr>
                    </a:p>
                  </a:txBody>
                  <a:tcPr marT="91425" marB="91425" marR="91425" marL="91425">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Improve fuel quality </a:t>
                      </a:r>
                      <a:r>
                        <a:rPr lang="en" sz="1000">
                          <a:solidFill>
                            <a:schemeClr val="dk1"/>
                          </a:solidFill>
                        </a:rPr>
                        <a:t>visibility</a:t>
                      </a:r>
                      <a:endParaRPr sz="1000"/>
                    </a:p>
                  </a:txBody>
                  <a:tcPr marT="91425" marB="91425" marR="91425" marL="91425"/>
                </a:tc>
                <a:tc>
                  <a:txBody>
                    <a:bodyPr/>
                    <a:lstStyle/>
                    <a:p>
                      <a:pPr indent="-292100" lvl="0" marL="457200" rtl="0" algn="l">
                        <a:spcBef>
                          <a:spcPts val="0"/>
                        </a:spcBef>
                        <a:spcAft>
                          <a:spcPts val="0"/>
                        </a:spcAft>
                        <a:buClr>
                          <a:schemeClr val="dk1"/>
                        </a:buClr>
                        <a:buSzPts val="1000"/>
                        <a:buChar char="●"/>
                      </a:pPr>
                      <a:r>
                        <a:rPr lang="en" sz="1000">
                          <a:solidFill>
                            <a:schemeClr val="dk1"/>
                          </a:solidFill>
                        </a:rPr>
                        <a:t>Outcome still unknown</a:t>
                      </a:r>
                      <a:endParaRPr sz="1000"/>
                    </a:p>
                  </a:txBody>
                  <a:tcPr marT="91425" marB="91425" marR="91425" marL="91425"/>
                </a:tc>
              </a:tr>
              <a:tr h="531575">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Identify, source &amp; bench test feasible solution for STS pump</a:t>
                      </a:r>
                      <a:endParaRPr sz="1000">
                        <a:solidFill>
                          <a:schemeClr val="dk1"/>
                        </a:solidFill>
                        <a:latin typeface="Nunito"/>
                        <a:ea typeface="Nunito"/>
                        <a:cs typeface="Nunito"/>
                        <a:sym typeface="Nunito"/>
                      </a:endParaRPr>
                    </a:p>
                  </a:txBody>
                  <a:tcPr marT="91425" marB="91425" marR="91425" marL="91425">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Reduce 092 cases in STS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Improve STS uptime</a:t>
                      </a:r>
                      <a:endParaRPr sz="1000"/>
                    </a:p>
                  </a:txBody>
                  <a:tcPr marT="91425" marB="91425" marR="91425" marL="91425"/>
                </a:tc>
                <a:tc>
                  <a:txBody>
                    <a:bodyPr/>
                    <a:lstStyle/>
                    <a:p>
                      <a:pPr indent="-292100" lvl="0" marL="457200" rtl="0" algn="l">
                        <a:spcBef>
                          <a:spcPts val="0"/>
                        </a:spcBef>
                        <a:spcAft>
                          <a:spcPts val="0"/>
                        </a:spcAft>
                        <a:buClr>
                          <a:schemeClr val="dk1"/>
                        </a:buClr>
                        <a:buSzPts val="1000"/>
                        <a:buChar char="●"/>
                      </a:pPr>
                      <a:r>
                        <a:rPr lang="en" sz="1000">
                          <a:solidFill>
                            <a:schemeClr val="dk1"/>
                          </a:solidFill>
                        </a:rPr>
                        <a:t>Outcome still unknown</a:t>
                      </a:r>
                      <a:endParaRPr sz="10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Success Metrics Cont’d</a:t>
            </a:r>
            <a:endParaRPr/>
          </a:p>
        </p:txBody>
      </p:sp>
      <p:graphicFrame>
        <p:nvGraphicFramePr>
          <p:cNvPr id="354" name="Google Shape;354;p40"/>
          <p:cNvGraphicFramePr/>
          <p:nvPr/>
        </p:nvGraphicFramePr>
        <p:xfrm>
          <a:off x="242900" y="866775"/>
          <a:ext cx="3000000" cy="3000000"/>
        </p:xfrm>
        <a:graphic>
          <a:graphicData uri="http://schemas.openxmlformats.org/drawingml/2006/table">
            <a:tbl>
              <a:tblPr>
                <a:noFill/>
                <a:tableStyleId>{902C3C42-7763-4F31-BCF2-6B42CEFB323C}</a:tableStyleId>
              </a:tblPr>
              <a:tblGrid>
                <a:gridCol w="1915250"/>
                <a:gridCol w="3354825"/>
                <a:gridCol w="3254825"/>
              </a:tblGrid>
              <a:tr h="649575">
                <a:tc>
                  <a:txBody>
                    <a:bodyPr/>
                    <a:lstStyle/>
                    <a:p>
                      <a:pPr indent="0" lvl="0" marL="0" rtl="0" algn="l">
                        <a:spcBef>
                          <a:spcPts val="0"/>
                        </a:spcBef>
                        <a:spcAft>
                          <a:spcPts val="0"/>
                        </a:spcAft>
                        <a:buNone/>
                      </a:pPr>
                      <a:r>
                        <a:rPr b="1" lang="en" sz="1500"/>
                        <a:t>Mini-Project</a:t>
                      </a:r>
                      <a:endParaRPr b="1" sz="1500"/>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b="1" lang="en" sz="1500"/>
                        <a:t>Success Criteria</a:t>
                      </a:r>
                      <a:endParaRPr b="1" sz="15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500"/>
                        <a:t>Risks</a:t>
                      </a:r>
                      <a:endParaRPr b="1" sz="1500"/>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Identify &amp; source improved vehicle charging hardware</a:t>
                      </a:r>
                      <a:endParaRPr b="1" sz="10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Reduce the need to charge trucks overnight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Reduce STS charger breakdowns</a:t>
                      </a:r>
                      <a:endParaRPr b="1"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Outcome still unknown</a:t>
                      </a:r>
                      <a:endParaRPr b="1"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Test use of check valve to prevent fuel siphoning via STS</a:t>
                      </a:r>
                      <a:endParaRPr b="1" sz="10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Make it impossible to siphon fuel via STS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Component may impact system pumping flow rate</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Design &amp; Fabricate improved STS battery bracket</a:t>
                      </a:r>
                      <a:endParaRPr b="1" sz="10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Reduce STS battery related breakdowns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Will involve fabrication by external party</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Identify feasible solution for longer hose reel/ext. hose</a:t>
                      </a:r>
                      <a:endParaRPr b="1" sz="10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Any STS can safely refill any KP regardless of refill box location</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May face sourcing delays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Outcome still unknown</a:t>
                      </a:r>
                      <a:endParaRPr b="1"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1000">
                          <a:solidFill>
                            <a:schemeClr val="dk1"/>
                          </a:solidFill>
                          <a:latin typeface="Nunito"/>
                          <a:ea typeface="Nunito"/>
                          <a:cs typeface="Nunito"/>
                          <a:sym typeface="Nunito"/>
                        </a:rPr>
                        <a:t>Identify feasible solution for mains charger</a:t>
                      </a:r>
                      <a:endParaRPr b="1" sz="10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Reduce STS charger breakdowns</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92100" lvl="0" marL="457200" rtl="0" algn="l">
                        <a:spcBef>
                          <a:spcPts val="0"/>
                        </a:spcBef>
                        <a:spcAft>
                          <a:spcPts val="0"/>
                        </a:spcAft>
                        <a:buClr>
                          <a:schemeClr val="dk1"/>
                        </a:buClr>
                        <a:buSzPts val="1000"/>
                        <a:buChar char="●"/>
                      </a:pPr>
                      <a:r>
                        <a:rPr lang="en" sz="1000">
                          <a:solidFill>
                            <a:schemeClr val="dk1"/>
                          </a:solidFill>
                        </a:rPr>
                        <a:t>Outcome still unknown</a:t>
                      </a:r>
                      <a:endParaRPr b="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